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96" r:id="rId2"/>
    <p:sldId id="302" r:id="rId3"/>
    <p:sldId id="566" r:id="rId4"/>
    <p:sldId id="556" r:id="rId5"/>
    <p:sldId id="554" r:id="rId6"/>
    <p:sldId id="564" r:id="rId7"/>
    <p:sldId id="565" r:id="rId8"/>
    <p:sldId id="557" r:id="rId9"/>
    <p:sldId id="546" r:id="rId10"/>
    <p:sldId id="547" r:id="rId11"/>
    <p:sldId id="548" r:id="rId12"/>
    <p:sldId id="549" r:id="rId13"/>
    <p:sldId id="550" r:id="rId14"/>
    <p:sldId id="551" r:id="rId15"/>
    <p:sldId id="552" r:id="rId16"/>
    <p:sldId id="553" r:id="rId17"/>
    <p:sldId id="544" r:id="rId18"/>
    <p:sldId id="54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formation Services" initials="IS" lastIdx="2" clrIdx="0">
    <p:extLst>
      <p:ext uri="{19B8F6BF-5375-455C-9EA6-DF929625EA0E}">
        <p15:presenceInfo xmlns:p15="http://schemas.microsoft.com/office/powerpoint/2012/main" userId="Information Servic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414" autoAdjust="0"/>
  </p:normalViewPr>
  <p:slideViewPr>
    <p:cSldViewPr snapToGrid="0">
      <p:cViewPr varScale="1">
        <p:scale>
          <a:sx n="45" d="100"/>
          <a:sy n="45" d="100"/>
        </p:scale>
        <p:origin x="1496" y="4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25AEDC-7C04-4C5C-B2D4-1CF7D375088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CD241274-58B3-40E0-8B00-80CBEA8C6955}">
      <dgm:prSet phldrT="[Text]"/>
      <dgm:spPr/>
      <dgm:t>
        <a:bodyPr/>
        <a:lstStyle/>
        <a:p>
          <a:r>
            <a:rPr lang="en-GB" dirty="0"/>
            <a:t>Support Vector Machines</a:t>
          </a:r>
        </a:p>
      </dgm:t>
    </dgm:pt>
    <dgm:pt modelId="{27AF5090-1BF4-4554-9A42-C3A2589AE434}" type="parTrans" cxnId="{2633A7F4-0017-4680-B388-E730EE5FDF7C}">
      <dgm:prSet/>
      <dgm:spPr/>
      <dgm:t>
        <a:bodyPr/>
        <a:lstStyle/>
        <a:p>
          <a:endParaRPr lang="en-GB"/>
        </a:p>
      </dgm:t>
    </dgm:pt>
    <dgm:pt modelId="{FFE45B05-AD1A-4913-A634-7D78B157BC28}" type="sibTrans" cxnId="{2633A7F4-0017-4680-B388-E730EE5FDF7C}">
      <dgm:prSet/>
      <dgm:spPr/>
      <dgm:t>
        <a:bodyPr/>
        <a:lstStyle/>
        <a:p>
          <a:endParaRPr lang="en-GB"/>
        </a:p>
      </dgm:t>
    </dgm:pt>
    <dgm:pt modelId="{83214E8A-1208-4B9F-8418-A83B5983E801}">
      <dgm:prSet phldrT="[Text]"/>
      <dgm:spPr/>
      <dgm:t>
        <a:bodyPr/>
        <a:lstStyle/>
        <a:p>
          <a:r>
            <a:rPr lang="en-GB" dirty="0"/>
            <a:t>Chapter 9</a:t>
          </a:r>
        </a:p>
      </dgm:t>
    </dgm:pt>
    <dgm:pt modelId="{18A4B5ED-09B7-4FBB-AA94-F9F8EDB2C0CC}" type="parTrans" cxnId="{1915477F-B4A0-43C7-859E-836CEA2A1030}">
      <dgm:prSet/>
      <dgm:spPr/>
      <dgm:t>
        <a:bodyPr/>
        <a:lstStyle/>
        <a:p>
          <a:endParaRPr lang="en-GB"/>
        </a:p>
      </dgm:t>
    </dgm:pt>
    <dgm:pt modelId="{DB64473B-D97D-4FB7-90F1-88DB42B8A77F}" type="sibTrans" cxnId="{1915477F-B4A0-43C7-859E-836CEA2A1030}">
      <dgm:prSet/>
      <dgm:spPr/>
      <dgm:t>
        <a:bodyPr/>
        <a:lstStyle/>
        <a:p>
          <a:endParaRPr lang="en-GB"/>
        </a:p>
      </dgm:t>
    </dgm:pt>
    <dgm:pt modelId="{5AB42D37-5CBE-48E3-B217-5FB7A6B77FF5}">
      <dgm:prSet phldrT="[Text]"/>
      <dgm:spPr/>
      <dgm:t>
        <a:bodyPr/>
        <a:lstStyle/>
        <a:p>
          <a:r>
            <a:rPr lang="en-GB" dirty="0"/>
            <a:t>Group course work</a:t>
          </a:r>
        </a:p>
      </dgm:t>
    </dgm:pt>
    <dgm:pt modelId="{8CB55AB4-2F76-44E0-9211-D7AC2B4ABA63}" type="parTrans" cxnId="{32E6165E-2666-456A-A839-9CB41836C2E2}">
      <dgm:prSet/>
      <dgm:spPr/>
      <dgm:t>
        <a:bodyPr/>
        <a:lstStyle/>
        <a:p>
          <a:endParaRPr lang="en-GB"/>
        </a:p>
      </dgm:t>
    </dgm:pt>
    <dgm:pt modelId="{4806FF0C-E227-4276-8948-13D35D4D01D5}" type="sibTrans" cxnId="{32E6165E-2666-456A-A839-9CB41836C2E2}">
      <dgm:prSet/>
      <dgm:spPr/>
      <dgm:t>
        <a:bodyPr/>
        <a:lstStyle/>
        <a:p>
          <a:endParaRPr lang="en-GB"/>
        </a:p>
      </dgm:t>
    </dgm:pt>
    <dgm:pt modelId="{B195C089-E66A-4D51-A2DA-99493DCD37CF}" type="pres">
      <dgm:prSet presAssocID="{6F25AEDC-7C04-4C5C-B2D4-1CF7D3750881}" presName="rootnode" presStyleCnt="0">
        <dgm:presLayoutVars>
          <dgm:chMax/>
          <dgm:chPref/>
          <dgm:dir/>
          <dgm:animLvl val="lvl"/>
        </dgm:presLayoutVars>
      </dgm:prSet>
      <dgm:spPr/>
    </dgm:pt>
    <dgm:pt modelId="{7E799A75-4201-49B4-84CC-12A35DA022B1}" type="pres">
      <dgm:prSet presAssocID="{CD241274-58B3-40E0-8B00-80CBEA8C6955}" presName="composite" presStyleCnt="0"/>
      <dgm:spPr/>
    </dgm:pt>
    <dgm:pt modelId="{7A2D6675-A047-4274-B431-3988DB84FBB2}" type="pres">
      <dgm:prSet presAssocID="{CD241274-58B3-40E0-8B00-80CBEA8C6955}" presName="bentUpArrow1" presStyleLbl="alignImgPlace1" presStyleIdx="0" presStyleCnt="2"/>
      <dgm:spPr/>
    </dgm:pt>
    <dgm:pt modelId="{5CD1CD31-706C-4F48-B35F-391D359FE43A}" type="pres">
      <dgm:prSet presAssocID="{CD241274-58B3-40E0-8B00-80CBEA8C6955}" presName="ParentText" presStyleLbl="node1" presStyleIdx="0" presStyleCnt="3">
        <dgm:presLayoutVars>
          <dgm:chMax val="1"/>
          <dgm:chPref val="1"/>
          <dgm:bulletEnabled val="1"/>
        </dgm:presLayoutVars>
      </dgm:prSet>
      <dgm:spPr/>
    </dgm:pt>
    <dgm:pt modelId="{7ADF924C-9D24-4039-8FC1-FF7CD20DD933}" type="pres">
      <dgm:prSet presAssocID="{CD241274-58B3-40E0-8B00-80CBEA8C6955}" presName="ChildText" presStyleLbl="revTx" presStyleIdx="0" presStyleCnt="2">
        <dgm:presLayoutVars>
          <dgm:chMax val="0"/>
          <dgm:chPref val="0"/>
          <dgm:bulletEnabled val="1"/>
        </dgm:presLayoutVars>
      </dgm:prSet>
      <dgm:spPr/>
    </dgm:pt>
    <dgm:pt modelId="{FB445D4B-CF2F-4B09-BE0E-06622E7D61D6}" type="pres">
      <dgm:prSet presAssocID="{FFE45B05-AD1A-4913-A634-7D78B157BC28}" presName="sibTrans" presStyleCnt="0"/>
      <dgm:spPr/>
    </dgm:pt>
    <dgm:pt modelId="{A6999ABC-CB1D-4AC0-A0FC-9EE545AF6865}" type="pres">
      <dgm:prSet presAssocID="{83214E8A-1208-4B9F-8418-A83B5983E801}" presName="composite" presStyleCnt="0"/>
      <dgm:spPr/>
    </dgm:pt>
    <dgm:pt modelId="{A9809DD8-ADE0-4DA9-A454-2357919D1628}" type="pres">
      <dgm:prSet presAssocID="{83214E8A-1208-4B9F-8418-A83B5983E801}" presName="bentUpArrow1" presStyleLbl="alignImgPlace1" presStyleIdx="1" presStyleCnt="2"/>
      <dgm:spPr/>
    </dgm:pt>
    <dgm:pt modelId="{359F4B24-23AA-414C-A164-6FDA12099F31}" type="pres">
      <dgm:prSet presAssocID="{83214E8A-1208-4B9F-8418-A83B5983E801}" presName="ParentText" presStyleLbl="node1" presStyleIdx="1" presStyleCnt="3">
        <dgm:presLayoutVars>
          <dgm:chMax val="1"/>
          <dgm:chPref val="1"/>
          <dgm:bulletEnabled val="1"/>
        </dgm:presLayoutVars>
      </dgm:prSet>
      <dgm:spPr/>
    </dgm:pt>
    <dgm:pt modelId="{818D4740-547A-49BD-81D0-A43C25C7A0A7}" type="pres">
      <dgm:prSet presAssocID="{83214E8A-1208-4B9F-8418-A83B5983E801}" presName="ChildText" presStyleLbl="revTx" presStyleIdx="1" presStyleCnt="2">
        <dgm:presLayoutVars>
          <dgm:chMax val="0"/>
          <dgm:chPref val="0"/>
          <dgm:bulletEnabled val="1"/>
        </dgm:presLayoutVars>
      </dgm:prSet>
      <dgm:spPr/>
    </dgm:pt>
    <dgm:pt modelId="{FB638C1D-AB83-40AB-936A-FF5A7646EE18}" type="pres">
      <dgm:prSet presAssocID="{DB64473B-D97D-4FB7-90F1-88DB42B8A77F}" presName="sibTrans" presStyleCnt="0"/>
      <dgm:spPr/>
    </dgm:pt>
    <dgm:pt modelId="{35FF2EED-807F-4BD1-BA46-FEE4857BB98A}" type="pres">
      <dgm:prSet presAssocID="{5AB42D37-5CBE-48E3-B217-5FB7A6B77FF5}" presName="composite" presStyleCnt="0"/>
      <dgm:spPr/>
    </dgm:pt>
    <dgm:pt modelId="{A8D639C1-4168-4A72-8E0D-D8608DE28D5F}" type="pres">
      <dgm:prSet presAssocID="{5AB42D37-5CBE-48E3-B217-5FB7A6B77FF5}" presName="ParentText" presStyleLbl="node1" presStyleIdx="2" presStyleCnt="3">
        <dgm:presLayoutVars>
          <dgm:chMax val="1"/>
          <dgm:chPref val="1"/>
          <dgm:bulletEnabled val="1"/>
        </dgm:presLayoutVars>
      </dgm:prSet>
      <dgm:spPr/>
    </dgm:pt>
  </dgm:ptLst>
  <dgm:cxnLst>
    <dgm:cxn modelId="{23565515-D643-46E9-AF49-B9B0E39429B7}" type="presOf" srcId="{6F25AEDC-7C04-4C5C-B2D4-1CF7D3750881}" destId="{B195C089-E66A-4D51-A2DA-99493DCD37CF}" srcOrd="0" destOrd="0" presId="urn:microsoft.com/office/officeart/2005/8/layout/StepDownProcess"/>
    <dgm:cxn modelId="{32E6165E-2666-456A-A839-9CB41836C2E2}" srcId="{6F25AEDC-7C04-4C5C-B2D4-1CF7D3750881}" destId="{5AB42D37-5CBE-48E3-B217-5FB7A6B77FF5}" srcOrd="2" destOrd="0" parTransId="{8CB55AB4-2F76-44E0-9211-D7AC2B4ABA63}" sibTransId="{4806FF0C-E227-4276-8948-13D35D4D01D5}"/>
    <dgm:cxn modelId="{1915477F-B4A0-43C7-859E-836CEA2A1030}" srcId="{6F25AEDC-7C04-4C5C-B2D4-1CF7D3750881}" destId="{83214E8A-1208-4B9F-8418-A83B5983E801}" srcOrd="1" destOrd="0" parTransId="{18A4B5ED-09B7-4FBB-AA94-F9F8EDB2C0CC}" sibTransId="{DB64473B-D97D-4FB7-90F1-88DB42B8A77F}"/>
    <dgm:cxn modelId="{20CF4488-E12F-4879-8066-95D030A5FFB9}" type="presOf" srcId="{5AB42D37-5CBE-48E3-B217-5FB7A6B77FF5}" destId="{A8D639C1-4168-4A72-8E0D-D8608DE28D5F}" srcOrd="0" destOrd="0" presId="urn:microsoft.com/office/officeart/2005/8/layout/StepDownProcess"/>
    <dgm:cxn modelId="{EAC06FA9-F8B3-4D1E-B85C-24580C907D7D}" type="presOf" srcId="{83214E8A-1208-4B9F-8418-A83B5983E801}" destId="{359F4B24-23AA-414C-A164-6FDA12099F31}" srcOrd="0" destOrd="0" presId="urn:microsoft.com/office/officeart/2005/8/layout/StepDownProcess"/>
    <dgm:cxn modelId="{F8EF15AF-FA9E-4992-A9D3-E598B113F06F}" type="presOf" srcId="{CD241274-58B3-40E0-8B00-80CBEA8C6955}" destId="{5CD1CD31-706C-4F48-B35F-391D359FE43A}" srcOrd="0" destOrd="0" presId="urn:microsoft.com/office/officeart/2005/8/layout/StepDownProcess"/>
    <dgm:cxn modelId="{2633A7F4-0017-4680-B388-E730EE5FDF7C}" srcId="{6F25AEDC-7C04-4C5C-B2D4-1CF7D3750881}" destId="{CD241274-58B3-40E0-8B00-80CBEA8C6955}" srcOrd="0" destOrd="0" parTransId="{27AF5090-1BF4-4554-9A42-C3A2589AE434}" sibTransId="{FFE45B05-AD1A-4913-A634-7D78B157BC28}"/>
    <dgm:cxn modelId="{6B1ED152-E1A3-46B8-ABF8-C0E61F0586E1}" type="presParOf" srcId="{B195C089-E66A-4D51-A2DA-99493DCD37CF}" destId="{7E799A75-4201-49B4-84CC-12A35DA022B1}" srcOrd="0" destOrd="0" presId="urn:microsoft.com/office/officeart/2005/8/layout/StepDownProcess"/>
    <dgm:cxn modelId="{A6C469DB-2DC7-4546-AD1D-7C7032F5F0AC}" type="presParOf" srcId="{7E799A75-4201-49B4-84CC-12A35DA022B1}" destId="{7A2D6675-A047-4274-B431-3988DB84FBB2}" srcOrd="0" destOrd="0" presId="urn:microsoft.com/office/officeart/2005/8/layout/StepDownProcess"/>
    <dgm:cxn modelId="{DD40AD42-5CD9-43F3-BB93-63663EED7D7C}" type="presParOf" srcId="{7E799A75-4201-49B4-84CC-12A35DA022B1}" destId="{5CD1CD31-706C-4F48-B35F-391D359FE43A}" srcOrd="1" destOrd="0" presId="urn:microsoft.com/office/officeart/2005/8/layout/StepDownProcess"/>
    <dgm:cxn modelId="{8790723E-7699-4316-BAF4-B535D827888A}" type="presParOf" srcId="{7E799A75-4201-49B4-84CC-12A35DA022B1}" destId="{7ADF924C-9D24-4039-8FC1-FF7CD20DD933}" srcOrd="2" destOrd="0" presId="urn:microsoft.com/office/officeart/2005/8/layout/StepDownProcess"/>
    <dgm:cxn modelId="{D33B099F-6406-42E8-B963-88F2C871D965}" type="presParOf" srcId="{B195C089-E66A-4D51-A2DA-99493DCD37CF}" destId="{FB445D4B-CF2F-4B09-BE0E-06622E7D61D6}" srcOrd="1" destOrd="0" presId="urn:microsoft.com/office/officeart/2005/8/layout/StepDownProcess"/>
    <dgm:cxn modelId="{EA979A71-BC5F-4F49-8778-CD23F5146DCD}" type="presParOf" srcId="{B195C089-E66A-4D51-A2DA-99493DCD37CF}" destId="{A6999ABC-CB1D-4AC0-A0FC-9EE545AF6865}" srcOrd="2" destOrd="0" presId="urn:microsoft.com/office/officeart/2005/8/layout/StepDownProcess"/>
    <dgm:cxn modelId="{B1DA39B9-7837-4C80-BF35-307949266305}" type="presParOf" srcId="{A6999ABC-CB1D-4AC0-A0FC-9EE545AF6865}" destId="{A9809DD8-ADE0-4DA9-A454-2357919D1628}" srcOrd="0" destOrd="0" presId="urn:microsoft.com/office/officeart/2005/8/layout/StepDownProcess"/>
    <dgm:cxn modelId="{4A239646-FD0F-4723-AA37-F7EE6826AAC4}" type="presParOf" srcId="{A6999ABC-CB1D-4AC0-A0FC-9EE545AF6865}" destId="{359F4B24-23AA-414C-A164-6FDA12099F31}" srcOrd="1" destOrd="0" presId="urn:microsoft.com/office/officeart/2005/8/layout/StepDownProcess"/>
    <dgm:cxn modelId="{B18D380D-EC4C-460D-8D47-C97A58D289F6}" type="presParOf" srcId="{A6999ABC-CB1D-4AC0-A0FC-9EE545AF6865}" destId="{818D4740-547A-49BD-81D0-A43C25C7A0A7}" srcOrd="2" destOrd="0" presId="urn:microsoft.com/office/officeart/2005/8/layout/StepDownProcess"/>
    <dgm:cxn modelId="{86DB2335-FB6F-4548-A6C8-A4B727872F70}" type="presParOf" srcId="{B195C089-E66A-4D51-A2DA-99493DCD37CF}" destId="{FB638C1D-AB83-40AB-936A-FF5A7646EE18}" srcOrd="3" destOrd="0" presId="urn:microsoft.com/office/officeart/2005/8/layout/StepDownProcess"/>
    <dgm:cxn modelId="{C5C0A0EF-D2EE-4282-91FA-29C1C738ECFF}" type="presParOf" srcId="{B195C089-E66A-4D51-A2DA-99493DCD37CF}" destId="{35FF2EED-807F-4BD1-BA46-FEE4857BB98A}" srcOrd="4" destOrd="0" presId="urn:microsoft.com/office/officeart/2005/8/layout/StepDownProcess"/>
    <dgm:cxn modelId="{CA01F464-EAA4-4B35-B174-72425B047571}" type="presParOf" srcId="{35FF2EED-807F-4BD1-BA46-FEE4857BB98A}" destId="{A8D639C1-4168-4A72-8E0D-D8608DE28D5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D6675-A047-4274-B431-3988DB84FBB2}">
      <dsp:nvSpPr>
        <dsp:cNvPr id="0" name=""/>
        <dsp:cNvSpPr/>
      </dsp:nvSpPr>
      <dsp:spPr>
        <a:xfrm rot="5400000">
          <a:off x="1839220" y="1409080"/>
          <a:ext cx="1246210" cy="141876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D1CD31-706C-4F48-B35F-391D359FE43A}">
      <dsp:nvSpPr>
        <dsp:cNvPr id="0" name=""/>
        <dsp:cNvSpPr/>
      </dsp:nvSpPr>
      <dsp:spPr>
        <a:xfrm>
          <a:off x="1509050" y="27631"/>
          <a:ext cx="2097884" cy="146845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Support Vector Machines</a:t>
          </a:r>
        </a:p>
      </dsp:txBody>
      <dsp:txXfrm>
        <a:off x="1580747" y="99328"/>
        <a:ext cx="1954490" cy="1325057"/>
      </dsp:txXfrm>
    </dsp:sp>
    <dsp:sp modelId="{7ADF924C-9D24-4039-8FC1-FF7CD20DD933}">
      <dsp:nvSpPr>
        <dsp:cNvPr id="0" name=""/>
        <dsp:cNvSpPr/>
      </dsp:nvSpPr>
      <dsp:spPr>
        <a:xfrm>
          <a:off x="3606935" y="167681"/>
          <a:ext cx="1525801" cy="1186867"/>
        </a:xfrm>
        <a:prstGeom prst="rect">
          <a:avLst/>
        </a:prstGeom>
        <a:noFill/>
        <a:ln>
          <a:noFill/>
        </a:ln>
        <a:effectLst/>
      </dsp:spPr>
      <dsp:style>
        <a:lnRef idx="0">
          <a:scrgbClr r="0" g="0" b="0"/>
        </a:lnRef>
        <a:fillRef idx="0">
          <a:scrgbClr r="0" g="0" b="0"/>
        </a:fillRef>
        <a:effectRef idx="0">
          <a:scrgbClr r="0" g="0" b="0"/>
        </a:effectRef>
        <a:fontRef idx="minor"/>
      </dsp:style>
    </dsp:sp>
    <dsp:sp modelId="{A9809DD8-ADE0-4DA9-A454-2357919D1628}">
      <dsp:nvSpPr>
        <dsp:cNvPr id="0" name=""/>
        <dsp:cNvSpPr/>
      </dsp:nvSpPr>
      <dsp:spPr>
        <a:xfrm rot="5400000">
          <a:off x="3578590" y="3058636"/>
          <a:ext cx="1246210" cy="141876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9F4B24-23AA-414C-A164-6FDA12099F31}">
      <dsp:nvSpPr>
        <dsp:cNvPr id="0" name=""/>
        <dsp:cNvSpPr/>
      </dsp:nvSpPr>
      <dsp:spPr>
        <a:xfrm>
          <a:off x="3248420" y="1677186"/>
          <a:ext cx="2097884" cy="146845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Chapter 9</a:t>
          </a:r>
        </a:p>
      </dsp:txBody>
      <dsp:txXfrm>
        <a:off x="3320117" y="1748883"/>
        <a:ext cx="1954490" cy="1325057"/>
      </dsp:txXfrm>
    </dsp:sp>
    <dsp:sp modelId="{818D4740-547A-49BD-81D0-A43C25C7A0A7}">
      <dsp:nvSpPr>
        <dsp:cNvPr id="0" name=""/>
        <dsp:cNvSpPr/>
      </dsp:nvSpPr>
      <dsp:spPr>
        <a:xfrm>
          <a:off x="5346304" y="1817237"/>
          <a:ext cx="1525801" cy="1186867"/>
        </a:xfrm>
        <a:prstGeom prst="rect">
          <a:avLst/>
        </a:prstGeom>
        <a:noFill/>
        <a:ln>
          <a:noFill/>
        </a:ln>
        <a:effectLst/>
      </dsp:spPr>
      <dsp:style>
        <a:lnRef idx="0">
          <a:scrgbClr r="0" g="0" b="0"/>
        </a:lnRef>
        <a:fillRef idx="0">
          <a:scrgbClr r="0" g="0" b="0"/>
        </a:fillRef>
        <a:effectRef idx="0">
          <a:scrgbClr r="0" g="0" b="0"/>
        </a:effectRef>
        <a:fontRef idx="minor"/>
      </dsp:style>
    </dsp:sp>
    <dsp:sp modelId="{A8D639C1-4168-4A72-8E0D-D8608DE28D5F}">
      <dsp:nvSpPr>
        <dsp:cNvPr id="0" name=""/>
        <dsp:cNvSpPr/>
      </dsp:nvSpPr>
      <dsp:spPr>
        <a:xfrm>
          <a:off x="4987789" y="3326742"/>
          <a:ext cx="2097884" cy="146845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Group course work</a:t>
          </a:r>
        </a:p>
      </dsp:txBody>
      <dsp:txXfrm>
        <a:off x="5059486" y="3398439"/>
        <a:ext cx="1954490" cy="132505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BD7A7E-E875-4D46-8170-67A70DCE1643}" type="datetimeFigureOut">
              <a:rPr lang="en-GB" smtClean="0"/>
              <a:t>28/11/2021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29D33-7ABF-47F4-9515-30CA12917F18}" type="slidenum">
              <a:rPr lang="en-GB" smtClean="0"/>
              <a:t>‹#›</a:t>
            </a:fld>
            <a:endParaRPr lang="en-GB"/>
          </a:p>
        </p:txBody>
      </p:sp>
    </p:spTree>
    <p:extLst>
      <p:ext uri="{BB962C8B-B14F-4D97-AF65-F5344CB8AC3E}">
        <p14:creationId xmlns:p14="http://schemas.microsoft.com/office/powerpoint/2010/main" val="2075432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C129D33-7ABF-47F4-9515-30CA12917F18}" type="slidenum">
              <a:rPr lang="en-GB" smtClean="0"/>
              <a:t>1</a:t>
            </a:fld>
            <a:endParaRPr lang="en-GB"/>
          </a:p>
        </p:txBody>
      </p:sp>
    </p:spTree>
    <p:extLst>
      <p:ext uri="{BB962C8B-B14F-4D97-AF65-F5344CB8AC3E}">
        <p14:creationId xmlns:p14="http://schemas.microsoft.com/office/powerpoint/2010/main" val="116068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2</a:t>
            </a:fld>
            <a:endParaRPr lang="en-GB"/>
          </a:p>
        </p:txBody>
      </p:sp>
    </p:spTree>
    <p:extLst>
      <p:ext uri="{BB962C8B-B14F-4D97-AF65-F5344CB8AC3E}">
        <p14:creationId xmlns:p14="http://schemas.microsoft.com/office/powerpoint/2010/main" val="378211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points are called vectors as they have Coordinates within space.</a:t>
            </a:r>
          </a:p>
          <a:p>
            <a:r>
              <a:rPr lang="en-GB" dirty="0"/>
              <a:t>A hyperplane is a boundary that separates data sets in more than one dimension in the case of 2 dimensions we can regard this as a straight line however in three dimensions it can be seen as a plane full stop </a:t>
            </a:r>
          </a:p>
        </p:txBody>
      </p:sp>
      <p:sp>
        <p:nvSpPr>
          <p:cNvPr id="4" name="Slide Number Placeholder 3"/>
          <p:cNvSpPr>
            <a:spLocks noGrp="1"/>
          </p:cNvSpPr>
          <p:nvPr>
            <p:ph type="sldNum" sz="quarter" idx="5"/>
          </p:nvPr>
        </p:nvSpPr>
        <p:spPr/>
        <p:txBody>
          <a:bodyPr/>
          <a:lstStyle/>
          <a:p>
            <a:fld id="{0C129D33-7ABF-47F4-9515-30CA12917F18}" type="slidenum">
              <a:rPr lang="en-GB" smtClean="0"/>
              <a:t>5</a:t>
            </a:fld>
            <a:endParaRPr lang="en-GB"/>
          </a:p>
        </p:txBody>
      </p:sp>
    </p:spTree>
    <p:extLst>
      <p:ext uri="{BB962C8B-B14F-4D97-AF65-F5344CB8AC3E}">
        <p14:creationId xmlns:p14="http://schemas.microsoft.com/office/powerpoint/2010/main" val="2388812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example generate a parabola.</a:t>
            </a:r>
          </a:p>
          <a:p>
            <a:r>
              <a:rPr lang="en-GB" dirty="0"/>
              <a:t>Or convert R^2 to R^3. </a:t>
            </a:r>
          </a:p>
          <a:p>
            <a:r>
              <a:rPr lang="en-GB" dirty="0"/>
              <a:t>Note this is computationally expensive so we use KERNAL Trick to reduce the computational costs</a:t>
            </a:r>
          </a:p>
        </p:txBody>
      </p:sp>
      <p:sp>
        <p:nvSpPr>
          <p:cNvPr id="4" name="Slide Number Placeholder 3"/>
          <p:cNvSpPr>
            <a:spLocks noGrp="1"/>
          </p:cNvSpPr>
          <p:nvPr>
            <p:ph type="sldNum" sz="quarter" idx="5"/>
          </p:nvPr>
        </p:nvSpPr>
        <p:spPr/>
        <p:txBody>
          <a:bodyPr/>
          <a:lstStyle/>
          <a:p>
            <a:fld id="{0C129D33-7ABF-47F4-9515-30CA12917F18}" type="slidenum">
              <a:rPr lang="en-GB" smtClean="0"/>
              <a:t>6</a:t>
            </a:fld>
            <a:endParaRPr lang="en-GB"/>
          </a:p>
        </p:txBody>
      </p:sp>
    </p:spTree>
    <p:extLst>
      <p:ext uri="{BB962C8B-B14F-4D97-AF65-F5344CB8AC3E}">
        <p14:creationId xmlns:p14="http://schemas.microsoft.com/office/powerpoint/2010/main" val="194765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Advantage-Where no of observations are greater than no of dimensions</a:t>
            </a:r>
          </a:p>
        </p:txBody>
      </p:sp>
      <p:sp>
        <p:nvSpPr>
          <p:cNvPr id="4" name="Slide Number Placeholder 3"/>
          <p:cNvSpPr>
            <a:spLocks noGrp="1"/>
          </p:cNvSpPr>
          <p:nvPr>
            <p:ph type="sldNum" sz="quarter" idx="5"/>
          </p:nvPr>
        </p:nvSpPr>
        <p:spPr/>
        <p:txBody>
          <a:bodyPr/>
          <a:lstStyle/>
          <a:p>
            <a:fld id="{0C129D33-7ABF-47F4-9515-30CA12917F18}" type="slidenum">
              <a:rPr lang="en-GB" smtClean="0"/>
              <a:t>8</a:t>
            </a:fld>
            <a:endParaRPr lang="en-GB"/>
          </a:p>
        </p:txBody>
      </p:sp>
    </p:spTree>
    <p:extLst>
      <p:ext uri="{BB962C8B-B14F-4D97-AF65-F5344CB8AC3E}">
        <p14:creationId xmlns:p14="http://schemas.microsoft.com/office/powerpoint/2010/main" val="206361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To separate the two classes of data points, there are many possible hyperplanes that could be chosen. Our objective is to find a plane that has the maximum margin, </a:t>
            </a:r>
            <a:r>
              <a:rPr lang="en-GB" sz="1200" kern="1200" dirty="0" err="1">
                <a:solidFill>
                  <a:schemeClr val="tx1"/>
                </a:solidFill>
                <a:effectLst/>
                <a:latin typeface="+mn-lt"/>
                <a:ea typeface="+mn-ea"/>
                <a:cs typeface="+mn-cs"/>
              </a:rPr>
              <a:t>i.e</a:t>
            </a:r>
            <a:r>
              <a:rPr lang="en-GB" sz="1200" kern="1200" dirty="0">
                <a:solidFill>
                  <a:schemeClr val="tx1"/>
                </a:solidFill>
                <a:effectLst/>
                <a:latin typeface="+mn-lt"/>
                <a:ea typeface="+mn-ea"/>
                <a:cs typeface="+mn-cs"/>
              </a:rPr>
              <a:t> the maximum distance between data points of both classes. Maximizing the margin distance provides some reinforcement so that future data points can be classified with more confidence.</a:t>
            </a:r>
          </a:p>
          <a:p>
            <a:endParaRPr lang="en-GB" dirty="0"/>
          </a:p>
        </p:txBody>
      </p:sp>
      <p:sp>
        <p:nvSpPr>
          <p:cNvPr id="4" name="Slide Number Placeholder 3"/>
          <p:cNvSpPr>
            <a:spLocks noGrp="1"/>
          </p:cNvSpPr>
          <p:nvPr>
            <p:ph type="sldNum" sz="quarter" idx="5"/>
          </p:nvPr>
        </p:nvSpPr>
        <p:spPr/>
        <p:txBody>
          <a:bodyPr/>
          <a:lstStyle/>
          <a:p>
            <a:fld id="{0C129D33-7ABF-47F4-9515-30CA12917F18}" type="slidenum">
              <a:rPr lang="en-GB" smtClean="0"/>
              <a:t>10</a:t>
            </a:fld>
            <a:endParaRPr lang="en-GB"/>
          </a:p>
        </p:txBody>
      </p:sp>
    </p:spTree>
    <p:extLst>
      <p:ext uri="{BB962C8B-B14F-4D97-AF65-F5344CB8AC3E}">
        <p14:creationId xmlns:p14="http://schemas.microsoft.com/office/powerpoint/2010/main" val="36945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Hyperplanes are decision boundaries that help classify the data points. Data points falling on either side of the hyperplane can be attributed to different classes. Also, the dimension of the hyperplane depends upon the number of features. If the number of input features is 2, then the hyperplane is just a line. If the number of input features is 3, then the hyperplane becomes a two-dimensional plane. It becomes difficult to imagine when the number of features exceeds 3.</a:t>
            </a:r>
          </a:p>
          <a:p>
            <a:endParaRPr lang="en-GB" dirty="0"/>
          </a:p>
        </p:txBody>
      </p:sp>
      <p:sp>
        <p:nvSpPr>
          <p:cNvPr id="4" name="Slide Number Placeholder 3"/>
          <p:cNvSpPr>
            <a:spLocks noGrp="1"/>
          </p:cNvSpPr>
          <p:nvPr>
            <p:ph type="sldNum" sz="quarter" idx="5"/>
          </p:nvPr>
        </p:nvSpPr>
        <p:spPr/>
        <p:txBody>
          <a:bodyPr/>
          <a:lstStyle/>
          <a:p>
            <a:fld id="{0C129D33-7ABF-47F4-9515-30CA12917F18}" type="slidenum">
              <a:rPr lang="en-GB" smtClean="0"/>
              <a:t>11</a:t>
            </a:fld>
            <a:endParaRPr lang="en-GB"/>
          </a:p>
        </p:txBody>
      </p:sp>
    </p:spTree>
    <p:extLst>
      <p:ext uri="{BB962C8B-B14F-4D97-AF65-F5344CB8AC3E}">
        <p14:creationId xmlns:p14="http://schemas.microsoft.com/office/powerpoint/2010/main" val="148693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cost is 0 if the predicted value and the actual value are of the same sign. If they are not, we then calculate the loss value. We also add a regularization parameter the cost function. The objective of the regularization parameter is to balance the margin maximization and loss.</a:t>
            </a:r>
            <a:endParaRPr lang="en-GB" dirty="0"/>
          </a:p>
        </p:txBody>
      </p:sp>
      <p:sp>
        <p:nvSpPr>
          <p:cNvPr id="4" name="Slide Number Placeholder 3"/>
          <p:cNvSpPr>
            <a:spLocks noGrp="1"/>
          </p:cNvSpPr>
          <p:nvPr>
            <p:ph type="sldNum" sz="quarter" idx="5"/>
          </p:nvPr>
        </p:nvSpPr>
        <p:spPr/>
        <p:txBody>
          <a:bodyPr/>
          <a:lstStyle/>
          <a:p>
            <a:fld id="{0C129D33-7ABF-47F4-9515-30CA12917F18}" type="slidenum">
              <a:rPr lang="en-GB" smtClean="0"/>
              <a:t>14</a:t>
            </a:fld>
            <a:endParaRPr lang="en-GB"/>
          </a:p>
        </p:txBody>
      </p:sp>
    </p:spTree>
    <p:extLst>
      <p:ext uri="{BB962C8B-B14F-4D97-AF65-F5344CB8AC3E}">
        <p14:creationId xmlns:p14="http://schemas.microsoft.com/office/powerpoint/2010/main" val="3083109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use Python to implement our SVM algorithm.</a:t>
            </a:r>
          </a:p>
        </p:txBody>
      </p:sp>
      <p:sp>
        <p:nvSpPr>
          <p:cNvPr id="4" name="Slide Number Placeholder 3"/>
          <p:cNvSpPr>
            <a:spLocks noGrp="1"/>
          </p:cNvSpPr>
          <p:nvPr>
            <p:ph type="sldNum" sz="quarter" idx="5"/>
          </p:nvPr>
        </p:nvSpPr>
        <p:spPr/>
        <p:txBody>
          <a:bodyPr/>
          <a:lstStyle/>
          <a:p>
            <a:fld id="{0C129D33-7ABF-47F4-9515-30CA12917F18}" type="slidenum">
              <a:rPr lang="en-GB" smtClean="0"/>
              <a:t>16</a:t>
            </a:fld>
            <a:endParaRPr lang="en-GB"/>
          </a:p>
        </p:txBody>
      </p:sp>
    </p:spTree>
    <p:extLst>
      <p:ext uri="{BB962C8B-B14F-4D97-AF65-F5344CB8AC3E}">
        <p14:creationId xmlns:p14="http://schemas.microsoft.com/office/powerpoint/2010/main" val="1975683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4CF9-60C4-4E4B-9018-CDA1D1F2D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22CE4E2-8019-4F3D-91FB-D3A42653EF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BC70BB8-7391-4CE8-9F69-2D5F224090A1}"/>
              </a:ext>
            </a:extLst>
          </p:cNvPr>
          <p:cNvSpPr>
            <a:spLocks noGrp="1"/>
          </p:cNvSpPr>
          <p:nvPr>
            <p:ph type="dt" sz="half" idx="10"/>
          </p:nvPr>
        </p:nvSpPr>
        <p:spPr/>
        <p:txBody>
          <a:bodyPr/>
          <a:lstStyle/>
          <a:p>
            <a:fld id="{C1A688A9-8BCF-4710-A760-C7E88AD69725}" type="datetimeFigureOut">
              <a:rPr lang="en-GB" smtClean="0"/>
              <a:t>28/11/2021</a:t>
            </a:fld>
            <a:endParaRPr lang="en-GB"/>
          </a:p>
        </p:txBody>
      </p:sp>
      <p:sp>
        <p:nvSpPr>
          <p:cNvPr id="5" name="Footer Placeholder 4">
            <a:extLst>
              <a:ext uri="{FF2B5EF4-FFF2-40B4-BE49-F238E27FC236}">
                <a16:creationId xmlns:a16="http://schemas.microsoft.com/office/drawing/2014/main" id="{74205735-98F7-4B5A-9C21-9D441C509F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35ABDD-DFCB-457D-B1B5-D8B79DF890EA}"/>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802985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00A1-4A7A-4DD9-B7A9-6D3EEAC36BC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63F2BC-1A62-4C03-B012-08D8D7EDCA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0784CA-15C0-456F-9C36-7E23F2212B26}"/>
              </a:ext>
            </a:extLst>
          </p:cNvPr>
          <p:cNvSpPr>
            <a:spLocks noGrp="1"/>
          </p:cNvSpPr>
          <p:nvPr>
            <p:ph type="dt" sz="half" idx="10"/>
          </p:nvPr>
        </p:nvSpPr>
        <p:spPr/>
        <p:txBody>
          <a:bodyPr/>
          <a:lstStyle/>
          <a:p>
            <a:fld id="{C1A688A9-8BCF-4710-A760-C7E88AD69725}" type="datetimeFigureOut">
              <a:rPr lang="en-GB" smtClean="0"/>
              <a:t>28/11/2021</a:t>
            </a:fld>
            <a:endParaRPr lang="en-GB"/>
          </a:p>
        </p:txBody>
      </p:sp>
      <p:sp>
        <p:nvSpPr>
          <p:cNvPr id="5" name="Footer Placeholder 4">
            <a:extLst>
              <a:ext uri="{FF2B5EF4-FFF2-40B4-BE49-F238E27FC236}">
                <a16:creationId xmlns:a16="http://schemas.microsoft.com/office/drawing/2014/main" id="{BE045B62-78D8-4706-A064-80C5A76595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2E62CB-E221-4603-A184-1032BA84B7E4}"/>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387666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266642-BEFE-4BC5-A318-511F25C1F8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D20177-15BA-4928-A43F-64E5D3E358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8F4A30-D912-4A60-98F4-DFE7FCDAC631}"/>
              </a:ext>
            </a:extLst>
          </p:cNvPr>
          <p:cNvSpPr>
            <a:spLocks noGrp="1"/>
          </p:cNvSpPr>
          <p:nvPr>
            <p:ph type="dt" sz="half" idx="10"/>
          </p:nvPr>
        </p:nvSpPr>
        <p:spPr/>
        <p:txBody>
          <a:bodyPr/>
          <a:lstStyle/>
          <a:p>
            <a:fld id="{C1A688A9-8BCF-4710-A760-C7E88AD69725}" type="datetimeFigureOut">
              <a:rPr lang="en-GB" smtClean="0"/>
              <a:t>28/11/2021</a:t>
            </a:fld>
            <a:endParaRPr lang="en-GB"/>
          </a:p>
        </p:txBody>
      </p:sp>
      <p:sp>
        <p:nvSpPr>
          <p:cNvPr id="5" name="Footer Placeholder 4">
            <a:extLst>
              <a:ext uri="{FF2B5EF4-FFF2-40B4-BE49-F238E27FC236}">
                <a16:creationId xmlns:a16="http://schemas.microsoft.com/office/drawing/2014/main" id="{B751BC29-10E9-44BD-BB91-D07DFF5D16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4976D7-4BB8-45EA-9809-BF068BAEEDBC}"/>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497013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4">
    <p:bg>
      <p:bgPr>
        <a:solidFill>
          <a:srgbClr val="108480"/>
        </a:solidFill>
        <a:effectLst/>
      </p:bgPr>
    </p:bg>
    <p:spTree>
      <p:nvGrpSpPr>
        <p:cNvPr id="1" name=""/>
        <p:cNvGrpSpPr/>
        <p:nvPr/>
      </p:nvGrpSpPr>
      <p:grpSpPr>
        <a:xfrm>
          <a:off x="0" y="0"/>
          <a:ext cx="0" cy="0"/>
          <a:chOff x="0" y="0"/>
          <a:chExt cx="0" cy="0"/>
        </a:xfrm>
      </p:grpSpPr>
      <p:sp>
        <p:nvSpPr>
          <p:cNvPr id="7" name="Text Placeholder 11"/>
          <p:cNvSpPr>
            <a:spLocks noGrp="1"/>
          </p:cNvSpPr>
          <p:nvPr>
            <p:ph type="body" sz="quarter" idx="15" hasCustomPrompt="1"/>
          </p:nvPr>
        </p:nvSpPr>
        <p:spPr>
          <a:xfrm>
            <a:off x="407988" y="1726644"/>
            <a:ext cx="3959225" cy="1702356"/>
          </a:xfrm>
        </p:spPr>
        <p:txBody>
          <a:bodyPr lIns="0" tIns="0" rIns="0" bIns="0" anchor="b">
            <a:noAutofit/>
          </a:bodyPr>
          <a:lstStyle>
            <a:lvl1pPr marL="0" indent="0">
              <a:buNone/>
              <a:defRPr sz="3600" b="1" i="0" baseline="0">
                <a:solidFill>
                  <a:schemeClr val="bg1"/>
                </a:solidFill>
                <a:latin typeface="+mn-lt"/>
                <a:ea typeface="Arial" charset="0"/>
                <a:cs typeface="Arial"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PRESENTATION TITLE GOES HERE</a:t>
            </a:r>
          </a:p>
        </p:txBody>
      </p:sp>
      <p:sp>
        <p:nvSpPr>
          <p:cNvPr id="9" name="Text Placeholder 4"/>
          <p:cNvSpPr>
            <a:spLocks noGrp="1"/>
          </p:cNvSpPr>
          <p:nvPr>
            <p:ph type="body" sz="quarter" idx="12" hasCustomPrompt="1"/>
          </p:nvPr>
        </p:nvSpPr>
        <p:spPr>
          <a:xfrm>
            <a:off x="407987" y="333376"/>
            <a:ext cx="3959226" cy="1393268"/>
          </a:xfrm>
        </p:spPr>
        <p:txBody>
          <a:bodyPr lIns="0" tIns="0" rIns="0" bIns="0" anchor="b">
            <a:noAutofit/>
          </a:bodyPr>
          <a:lstStyle>
            <a:lvl1pPr marL="0" indent="0">
              <a:buNone/>
              <a:defRPr sz="2000" b="1" baseline="0">
                <a:solidFill>
                  <a:schemeClr val="bg1"/>
                </a:solidFill>
                <a:latin typeface="+mn-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MONTH 2020</a:t>
            </a:r>
          </a:p>
        </p:txBody>
      </p:sp>
      <p:pic>
        <p:nvPicPr>
          <p:cNvPr id="3" name="Picture 2"/>
          <p:cNvPicPr>
            <a:picLocks noChangeAspect="1"/>
          </p:cNvPicPr>
          <p:nvPr userDrawn="1"/>
        </p:nvPicPr>
        <p:blipFill rotWithShape="1">
          <a:blip r:embed="rId2"/>
          <a:srcRect r="1389" b="18059"/>
          <a:stretch/>
        </p:blipFill>
        <p:spPr>
          <a:xfrm>
            <a:off x="4367213" y="1654930"/>
            <a:ext cx="7824786" cy="5203070"/>
          </a:xfrm>
          <a:prstGeom prst="rect">
            <a:avLst/>
          </a:prstGeom>
        </p:spPr>
      </p:pic>
      <p:cxnSp>
        <p:nvCxnSpPr>
          <p:cNvPr id="11" name="Straight Connector 10">
            <a:extLst>
              <a:ext uri="{FF2B5EF4-FFF2-40B4-BE49-F238E27FC236}">
                <a16:creationId xmlns:a16="http://schemas.microsoft.com/office/drawing/2014/main" id="{D9F266CC-B6DE-8445-AB7B-F678963DD646}"/>
              </a:ext>
            </a:extLst>
          </p:cNvPr>
          <p:cNvCxnSpPr>
            <a:cxnSpLocks/>
          </p:cNvCxnSpPr>
          <p:nvPr userDrawn="1"/>
        </p:nvCxnSpPr>
        <p:spPr>
          <a:xfrm flipH="1">
            <a:off x="407988" y="4038716"/>
            <a:ext cx="44164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40" y="4305975"/>
            <a:ext cx="2195512" cy="521045"/>
          </a:xfrm>
          <a:prstGeom prst="rect">
            <a:avLst/>
          </a:prstGeom>
        </p:spPr>
      </p:pic>
    </p:spTree>
    <p:extLst>
      <p:ext uri="{BB962C8B-B14F-4D97-AF65-F5344CB8AC3E}">
        <p14:creationId xmlns:p14="http://schemas.microsoft.com/office/powerpoint/2010/main" val="332460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ACDD44-FECB-45C2-B986-41BF250C4A8B}" type="datetimeFigureOut">
              <a:rPr lang="en-GB" smtClean="0"/>
              <a:t>28/11/2021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05FEDC-F732-497E-B284-DCA783F0AB6B}" type="slidenum">
              <a:rPr lang="en-GB" smtClean="0"/>
              <a:t>‹#›</a:t>
            </a:fld>
            <a:endParaRPr lang="en-GB"/>
          </a:p>
        </p:txBody>
      </p:sp>
      <p:sp>
        <p:nvSpPr>
          <p:cNvPr id="25" name="Title Placeholder 1"/>
          <p:cNvSpPr>
            <a:spLocks noGrp="1"/>
          </p:cNvSpPr>
          <p:nvPr>
            <p:ph type="title"/>
          </p:nvPr>
        </p:nvSpPr>
        <p:spPr>
          <a:xfrm>
            <a:off x="368300" y="228601"/>
            <a:ext cx="11455400" cy="1066801"/>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1" name="Content Placeholder 30"/>
          <p:cNvSpPr>
            <a:spLocks noGrp="1"/>
          </p:cNvSpPr>
          <p:nvPr>
            <p:ph sz="quarter" idx="13"/>
          </p:nvPr>
        </p:nvSpPr>
        <p:spPr>
          <a:xfrm>
            <a:off x="365760" y="1412776"/>
            <a:ext cx="11460480" cy="4823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170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A48A-C7EC-435E-B033-30657CA28C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045343-2E75-4E64-920C-9626CE1F0A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5F48B8-C284-4235-8DD5-D591062EF6EB}"/>
              </a:ext>
            </a:extLst>
          </p:cNvPr>
          <p:cNvSpPr>
            <a:spLocks noGrp="1"/>
          </p:cNvSpPr>
          <p:nvPr>
            <p:ph type="dt" sz="half" idx="10"/>
          </p:nvPr>
        </p:nvSpPr>
        <p:spPr/>
        <p:txBody>
          <a:bodyPr/>
          <a:lstStyle/>
          <a:p>
            <a:fld id="{C1A688A9-8BCF-4710-A760-C7E88AD69725}" type="datetimeFigureOut">
              <a:rPr lang="en-GB" smtClean="0"/>
              <a:t>28/11/2021</a:t>
            </a:fld>
            <a:endParaRPr lang="en-GB"/>
          </a:p>
        </p:txBody>
      </p:sp>
      <p:sp>
        <p:nvSpPr>
          <p:cNvPr id="5" name="Footer Placeholder 4">
            <a:extLst>
              <a:ext uri="{FF2B5EF4-FFF2-40B4-BE49-F238E27FC236}">
                <a16:creationId xmlns:a16="http://schemas.microsoft.com/office/drawing/2014/main" id="{863BDB92-6B2C-4343-9F62-B41BA46E0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03A4C0-AF4A-4AF1-8E91-D3253D587612}"/>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524232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0B93-80CD-4E93-9488-0ED8DA1A54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59F9794-6085-4A08-A080-C698660FBC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B38B33-8448-4EDA-B173-A81AF59422EB}"/>
              </a:ext>
            </a:extLst>
          </p:cNvPr>
          <p:cNvSpPr>
            <a:spLocks noGrp="1"/>
          </p:cNvSpPr>
          <p:nvPr>
            <p:ph type="dt" sz="half" idx="10"/>
          </p:nvPr>
        </p:nvSpPr>
        <p:spPr/>
        <p:txBody>
          <a:bodyPr/>
          <a:lstStyle/>
          <a:p>
            <a:fld id="{C1A688A9-8BCF-4710-A760-C7E88AD69725}" type="datetimeFigureOut">
              <a:rPr lang="en-GB" smtClean="0"/>
              <a:t>28/11/2021</a:t>
            </a:fld>
            <a:endParaRPr lang="en-GB"/>
          </a:p>
        </p:txBody>
      </p:sp>
      <p:sp>
        <p:nvSpPr>
          <p:cNvPr id="5" name="Footer Placeholder 4">
            <a:extLst>
              <a:ext uri="{FF2B5EF4-FFF2-40B4-BE49-F238E27FC236}">
                <a16:creationId xmlns:a16="http://schemas.microsoft.com/office/drawing/2014/main" id="{76F2D07D-EB2E-4771-91FE-442234AD23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70E42D-867F-4AED-8C10-81974508944B}"/>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28286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1D0A-5F84-4E6D-A8AC-8F279AF645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04014C-2279-4F48-A6E7-175AE940AD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693D0BF-184D-424B-9321-65265263C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324844F-63F7-4C36-B621-FE07E48A2460}"/>
              </a:ext>
            </a:extLst>
          </p:cNvPr>
          <p:cNvSpPr>
            <a:spLocks noGrp="1"/>
          </p:cNvSpPr>
          <p:nvPr>
            <p:ph type="dt" sz="half" idx="10"/>
          </p:nvPr>
        </p:nvSpPr>
        <p:spPr/>
        <p:txBody>
          <a:bodyPr/>
          <a:lstStyle/>
          <a:p>
            <a:fld id="{C1A688A9-8BCF-4710-A760-C7E88AD69725}" type="datetimeFigureOut">
              <a:rPr lang="en-GB" smtClean="0"/>
              <a:t>28/11/2021</a:t>
            </a:fld>
            <a:endParaRPr lang="en-GB"/>
          </a:p>
        </p:txBody>
      </p:sp>
      <p:sp>
        <p:nvSpPr>
          <p:cNvPr id="6" name="Footer Placeholder 5">
            <a:extLst>
              <a:ext uri="{FF2B5EF4-FFF2-40B4-BE49-F238E27FC236}">
                <a16:creationId xmlns:a16="http://schemas.microsoft.com/office/drawing/2014/main" id="{CCB2EEAC-1AC2-435A-920E-A18DDBA167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F85305-AEBC-4A6D-A4F0-32E1A9B416B6}"/>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15467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0235-120D-4E4C-9437-37097C44A1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A48BC7-7936-4FD2-A959-C54F38A62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B14BE-E4DE-483C-94B0-C20A98BE3F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27DCD54-40A0-4DFF-86B9-09087C68DF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0B87AB-1512-4385-A8BC-AB57AAD2BF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1EAEBB2-594E-436B-A83B-4F0A976C0617}"/>
              </a:ext>
            </a:extLst>
          </p:cNvPr>
          <p:cNvSpPr>
            <a:spLocks noGrp="1"/>
          </p:cNvSpPr>
          <p:nvPr>
            <p:ph type="dt" sz="half" idx="10"/>
          </p:nvPr>
        </p:nvSpPr>
        <p:spPr/>
        <p:txBody>
          <a:bodyPr/>
          <a:lstStyle/>
          <a:p>
            <a:fld id="{C1A688A9-8BCF-4710-A760-C7E88AD69725}" type="datetimeFigureOut">
              <a:rPr lang="en-GB" smtClean="0"/>
              <a:t>28/11/2021</a:t>
            </a:fld>
            <a:endParaRPr lang="en-GB"/>
          </a:p>
        </p:txBody>
      </p:sp>
      <p:sp>
        <p:nvSpPr>
          <p:cNvPr id="8" name="Footer Placeholder 7">
            <a:extLst>
              <a:ext uri="{FF2B5EF4-FFF2-40B4-BE49-F238E27FC236}">
                <a16:creationId xmlns:a16="http://schemas.microsoft.com/office/drawing/2014/main" id="{B631D707-1F85-4C8C-A156-7F96E6D28D2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2252DF1-7CF9-4E03-9009-7C2D1AA2C816}"/>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57466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99225-9CBB-4FAA-A627-B63D87BF015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5B75942-BAF0-4ABC-944B-0AF2699808AA}"/>
              </a:ext>
            </a:extLst>
          </p:cNvPr>
          <p:cNvSpPr>
            <a:spLocks noGrp="1"/>
          </p:cNvSpPr>
          <p:nvPr>
            <p:ph type="dt" sz="half" idx="10"/>
          </p:nvPr>
        </p:nvSpPr>
        <p:spPr/>
        <p:txBody>
          <a:bodyPr/>
          <a:lstStyle/>
          <a:p>
            <a:fld id="{C1A688A9-8BCF-4710-A760-C7E88AD69725}" type="datetimeFigureOut">
              <a:rPr lang="en-GB" smtClean="0"/>
              <a:t>28/11/2021</a:t>
            </a:fld>
            <a:endParaRPr lang="en-GB"/>
          </a:p>
        </p:txBody>
      </p:sp>
      <p:sp>
        <p:nvSpPr>
          <p:cNvPr id="4" name="Footer Placeholder 3">
            <a:extLst>
              <a:ext uri="{FF2B5EF4-FFF2-40B4-BE49-F238E27FC236}">
                <a16:creationId xmlns:a16="http://schemas.microsoft.com/office/drawing/2014/main" id="{C16341BB-826F-4ECC-AEB8-BE5C2131CE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D919552-CB9E-42A5-863A-D718D66E3045}"/>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017109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E00AAD-908A-4840-88F9-855D440E94A9}"/>
              </a:ext>
            </a:extLst>
          </p:cNvPr>
          <p:cNvSpPr>
            <a:spLocks noGrp="1"/>
          </p:cNvSpPr>
          <p:nvPr>
            <p:ph type="dt" sz="half" idx="10"/>
          </p:nvPr>
        </p:nvSpPr>
        <p:spPr/>
        <p:txBody>
          <a:bodyPr/>
          <a:lstStyle/>
          <a:p>
            <a:fld id="{C1A688A9-8BCF-4710-A760-C7E88AD69725}" type="datetimeFigureOut">
              <a:rPr lang="en-GB" smtClean="0"/>
              <a:t>28/11/2021</a:t>
            </a:fld>
            <a:endParaRPr lang="en-GB"/>
          </a:p>
        </p:txBody>
      </p:sp>
      <p:sp>
        <p:nvSpPr>
          <p:cNvPr id="3" name="Footer Placeholder 2">
            <a:extLst>
              <a:ext uri="{FF2B5EF4-FFF2-40B4-BE49-F238E27FC236}">
                <a16:creationId xmlns:a16="http://schemas.microsoft.com/office/drawing/2014/main" id="{1E2C1703-5701-4335-A49E-7EB0F440480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BF73E17-2E9B-4930-8461-D1B04FB05C71}"/>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1123792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59FC-3B97-46F3-8E3B-D40CCB107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FAFF541-7CB4-419E-9B3D-1A2BA1C4A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87B5726-57D6-48E9-87FB-E1DFA3FCC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7BA309-B12A-463F-BB76-4A8A85913994}"/>
              </a:ext>
            </a:extLst>
          </p:cNvPr>
          <p:cNvSpPr>
            <a:spLocks noGrp="1"/>
          </p:cNvSpPr>
          <p:nvPr>
            <p:ph type="dt" sz="half" idx="10"/>
          </p:nvPr>
        </p:nvSpPr>
        <p:spPr/>
        <p:txBody>
          <a:bodyPr/>
          <a:lstStyle/>
          <a:p>
            <a:fld id="{C1A688A9-8BCF-4710-A760-C7E88AD69725}" type="datetimeFigureOut">
              <a:rPr lang="en-GB" smtClean="0"/>
              <a:t>28/11/2021</a:t>
            </a:fld>
            <a:endParaRPr lang="en-GB"/>
          </a:p>
        </p:txBody>
      </p:sp>
      <p:sp>
        <p:nvSpPr>
          <p:cNvPr id="6" name="Footer Placeholder 5">
            <a:extLst>
              <a:ext uri="{FF2B5EF4-FFF2-40B4-BE49-F238E27FC236}">
                <a16:creationId xmlns:a16="http://schemas.microsoft.com/office/drawing/2014/main" id="{D4B60914-B137-4915-889D-903838DFAE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2AFDC5-56CB-4BC9-9CF8-9BFC9720D1C2}"/>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1284630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11BE-CE35-44D5-BD94-37F51B2F6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88164A-4305-44D2-AEAB-A23960813D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34282EE-3B0C-442B-B16B-2D8C0074B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CE7848-118A-4489-A48D-E78FDFB658D7}"/>
              </a:ext>
            </a:extLst>
          </p:cNvPr>
          <p:cNvSpPr>
            <a:spLocks noGrp="1"/>
          </p:cNvSpPr>
          <p:nvPr>
            <p:ph type="dt" sz="half" idx="10"/>
          </p:nvPr>
        </p:nvSpPr>
        <p:spPr/>
        <p:txBody>
          <a:bodyPr/>
          <a:lstStyle/>
          <a:p>
            <a:fld id="{C1A688A9-8BCF-4710-A760-C7E88AD69725}" type="datetimeFigureOut">
              <a:rPr lang="en-GB" smtClean="0"/>
              <a:t>28/11/2021</a:t>
            </a:fld>
            <a:endParaRPr lang="en-GB"/>
          </a:p>
        </p:txBody>
      </p:sp>
      <p:sp>
        <p:nvSpPr>
          <p:cNvPr id="6" name="Footer Placeholder 5">
            <a:extLst>
              <a:ext uri="{FF2B5EF4-FFF2-40B4-BE49-F238E27FC236}">
                <a16:creationId xmlns:a16="http://schemas.microsoft.com/office/drawing/2014/main" id="{215E2B89-E640-4383-9BA3-0E6FC1B137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3883C1-ABB8-4FB2-A865-A7ED43CB8BDD}"/>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827150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3606E-49DC-4482-8BA6-FB5BEB99E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77D8DE-1114-4FE1-8EB1-F6AD34D7E5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F95CBD-01AB-4EA7-A39D-80880C8E3A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A688A9-8BCF-4710-A760-C7E88AD69725}" type="datetimeFigureOut">
              <a:rPr lang="en-GB" smtClean="0"/>
              <a:t>28/11/2021</a:t>
            </a:fld>
            <a:endParaRPr lang="en-GB"/>
          </a:p>
        </p:txBody>
      </p:sp>
      <p:sp>
        <p:nvSpPr>
          <p:cNvPr id="5" name="Footer Placeholder 4">
            <a:extLst>
              <a:ext uri="{FF2B5EF4-FFF2-40B4-BE49-F238E27FC236}">
                <a16:creationId xmlns:a16="http://schemas.microsoft.com/office/drawing/2014/main" id="{F4094A92-7FF1-4E11-8F9B-AD829E6DED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79DA105-20CF-4FB0-9944-BAB9BF59B8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F7DF9-D613-4C31-A3CB-4842258D80C0}" type="slidenum">
              <a:rPr lang="en-GB" smtClean="0"/>
              <a:t>‹#›</a:t>
            </a:fld>
            <a:endParaRPr lang="en-GB"/>
          </a:p>
        </p:txBody>
      </p:sp>
    </p:spTree>
    <p:extLst>
      <p:ext uri="{BB962C8B-B14F-4D97-AF65-F5344CB8AC3E}">
        <p14:creationId xmlns:p14="http://schemas.microsoft.com/office/powerpoint/2010/main" val="3235294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B14697-C814-48E6-A4C3-EFC74491B682}"/>
              </a:ext>
            </a:extLst>
          </p:cNvPr>
          <p:cNvSpPr>
            <a:spLocks noGrp="1"/>
          </p:cNvSpPr>
          <p:nvPr>
            <p:ph type="body" sz="quarter" idx="15"/>
          </p:nvPr>
        </p:nvSpPr>
        <p:spPr/>
        <p:txBody>
          <a:bodyPr/>
          <a:lstStyle/>
          <a:p>
            <a:r>
              <a:rPr lang="en-GB" dirty="0"/>
              <a:t>7FNCE040W</a:t>
            </a:r>
          </a:p>
          <a:p>
            <a:r>
              <a:rPr lang="en-GB" dirty="0"/>
              <a:t>Business Analytics</a:t>
            </a:r>
          </a:p>
          <a:p>
            <a:r>
              <a:rPr lang="en-GB" dirty="0"/>
              <a:t>WEEK 10</a:t>
            </a:r>
          </a:p>
          <a:p>
            <a:r>
              <a:rPr lang="en-US" altLang="en-US" dirty="0"/>
              <a:t>Support Vector Machines </a:t>
            </a:r>
            <a:endParaRPr lang="en-GB" dirty="0"/>
          </a:p>
        </p:txBody>
      </p:sp>
    </p:spTree>
    <p:extLst>
      <p:ext uri="{BB962C8B-B14F-4D97-AF65-F5344CB8AC3E}">
        <p14:creationId xmlns:p14="http://schemas.microsoft.com/office/powerpoint/2010/main" val="992909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B0754-C148-4681-BFA3-8AE18FC453BA}"/>
              </a:ext>
            </a:extLst>
          </p:cNvPr>
          <p:cNvSpPr>
            <a:spLocks noGrp="1"/>
          </p:cNvSpPr>
          <p:nvPr>
            <p:ph type="title"/>
          </p:nvPr>
        </p:nvSpPr>
        <p:spPr>
          <a:xfrm>
            <a:off x="1001684" y="170412"/>
            <a:ext cx="10178934" cy="1328730"/>
          </a:xfrm>
        </p:spPr>
        <p:txBody>
          <a:bodyPr vert="horz" lIns="91440" tIns="45720" rIns="91440" bIns="45720" rtlCol="0" anchor="b">
            <a:normAutofit fontScale="90000"/>
          </a:bodyPr>
          <a:lstStyle/>
          <a:p>
            <a:pPr algn="ctr"/>
            <a:r>
              <a:rPr lang="en-GB" sz="4900" dirty="0"/>
              <a:t>Possible hyperplanes</a:t>
            </a:r>
            <a:br>
              <a:rPr lang="en-GB" dirty="0"/>
            </a:br>
            <a:endParaRPr lang="en-US" sz="5200" kern="1200" dirty="0">
              <a:solidFill>
                <a:schemeClr val="tx1"/>
              </a:solidFill>
              <a:latin typeface="+mj-lt"/>
              <a:ea typeface="+mj-ea"/>
              <a:cs typeface="+mj-cs"/>
            </a:endParaRPr>
          </a:p>
        </p:txBody>
      </p:sp>
      <p:pic>
        <p:nvPicPr>
          <p:cNvPr id="4" name="Content Placeholder 3">
            <a:extLst>
              <a:ext uri="{FF2B5EF4-FFF2-40B4-BE49-F238E27FC236}">
                <a16:creationId xmlns:a16="http://schemas.microsoft.com/office/drawing/2014/main" id="{85C9DDB0-FE45-46AE-92BD-46AD734644A0}"/>
              </a:ext>
            </a:extLst>
          </p:cNvPr>
          <p:cNvPicPr>
            <a:picLocks noGrp="1" noChangeAspect="1"/>
          </p:cNvPicPr>
          <p:nvPr>
            <p:ph sz="quarter" idx="13"/>
          </p:nvPr>
        </p:nvPicPr>
        <p:blipFill rotWithShape="1">
          <a:blip r:embed="rId3"/>
          <a:srcRect t="25219" r="-2" b="6200"/>
          <a:stretch/>
        </p:blipFill>
        <p:spPr>
          <a:xfrm>
            <a:off x="198741" y="2410448"/>
            <a:ext cx="5803323" cy="3890357"/>
          </a:xfrm>
          <a:prstGeom prst="rect">
            <a:avLst/>
          </a:prstGeom>
        </p:spPr>
      </p:pic>
      <p:pic>
        <p:nvPicPr>
          <p:cNvPr id="5" name="Picture 4" descr="Chart&#10;&#10;Description automatically generated">
            <a:extLst>
              <a:ext uri="{FF2B5EF4-FFF2-40B4-BE49-F238E27FC236}">
                <a16:creationId xmlns:a16="http://schemas.microsoft.com/office/drawing/2014/main" id="{570FB6D3-F77D-4A4A-974A-4BF915DF72A9}"/>
              </a:ext>
            </a:extLst>
          </p:cNvPr>
          <p:cNvPicPr>
            <a:picLocks noChangeAspect="1"/>
          </p:cNvPicPr>
          <p:nvPr/>
        </p:nvPicPr>
        <p:blipFill rotWithShape="1">
          <a:blip r:embed="rId4"/>
          <a:srcRect t="15913" r="-2" b="16200"/>
          <a:stretch/>
        </p:blipFill>
        <p:spPr>
          <a:xfrm>
            <a:off x="6189934" y="2410448"/>
            <a:ext cx="5803323" cy="3890357"/>
          </a:xfrm>
          <a:prstGeom prst="rect">
            <a:avLst/>
          </a:prstGeom>
        </p:spPr>
      </p:pic>
    </p:spTree>
    <p:extLst>
      <p:ext uri="{BB962C8B-B14F-4D97-AF65-F5344CB8AC3E}">
        <p14:creationId xmlns:p14="http://schemas.microsoft.com/office/powerpoint/2010/main" val="4288574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1D02E3-2D0C-41E8-83BC-115D0EE9F039}"/>
              </a:ext>
            </a:extLst>
          </p:cNvPr>
          <p:cNvSpPr>
            <a:spLocks noGrp="1"/>
          </p:cNvSpPr>
          <p:nvPr>
            <p:ph type="title"/>
          </p:nvPr>
        </p:nvSpPr>
        <p:spPr>
          <a:xfrm>
            <a:off x="838200" y="330199"/>
            <a:ext cx="10998200" cy="1752601"/>
          </a:xfrm>
        </p:spPr>
        <p:txBody>
          <a:bodyPr vert="horz" lIns="91440" tIns="45720" rIns="91440" bIns="45720" rtlCol="0" anchor="ctr">
            <a:normAutofit/>
          </a:bodyPr>
          <a:lstStyle/>
          <a:p>
            <a:r>
              <a:rPr lang="en-US" sz="3100" b="1" dirty="0"/>
              <a:t>Hyperplanes and Support Vectors</a:t>
            </a:r>
            <a:br>
              <a:rPr lang="en-US" sz="1300" b="1" dirty="0"/>
            </a:br>
            <a:r>
              <a:rPr lang="en-GB" sz="3600" dirty="0"/>
              <a:t>Hyperplanes are decision boundaries that help classify the data points.</a:t>
            </a:r>
            <a:endParaRPr lang="en-US" sz="1700" dirty="0"/>
          </a:p>
        </p:txBody>
      </p:sp>
      <p:pic>
        <p:nvPicPr>
          <p:cNvPr id="4" name="Content Placeholder 3" descr="Chart, scatter chart&#10;&#10;Description automatically generated">
            <a:extLst>
              <a:ext uri="{FF2B5EF4-FFF2-40B4-BE49-F238E27FC236}">
                <a16:creationId xmlns:a16="http://schemas.microsoft.com/office/drawing/2014/main" id="{F37CAA85-7CDD-415A-9307-9CCEABB26014}"/>
              </a:ext>
            </a:extLst>
          </p:cNvPr>
          <p:cNvPicPr>
            <a:picLocks noGrp="1" noChangeAspect="1"/>
          </p:cNvPicPr>
          <p:nvPr>
            <p:ph sz="quarter" idx="13"/>
          </p:nvPr>
        </p:nvPicPr>
        <p:blipFill rotWithShape="1">
          <a:blip r:embed="rId3"/>
          <a:srcRect l="197" r="-1" b="-1"/>
          <a:stretch/>
        </p:blipFill>
        <p:spPr>
          <a:xfrm>
            <a:off x="838200" y="1845426"/>
            <a:ext cx="10512547" cy="4450303"/>
          </a:xfrm>
          <a:prstGeom prst="rect">
            <a:avLst/>
          </a:prstGeom>
        </p:spPr>
      </p:pic>
    </p:spTree>
    <p:extLst>
      <p:ext uri="{BB962C8B-B14F-4D97-AF65-F5344CB8AC3E}">
        <p14:creationId xmlns:p14="http://schemas.microsoft.com/office/powerpoint/2010/main" val="579380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7FD3-D399-4C26-BCE5-BC3FCEB78D7B}"/>
              </a:ext>
            </a:extLst>
          </p:cNvPr>
          <p:cNvSpPr>
            <a:spLocks noGrp="1"/>
          </p:cNvSpPr>
          <p:nvPr>
            <p:ph type="title"/>
          </p:nvPr>
        </p:nvSpPr>
        <p:spPr/>
        <p:txBody>
          <a:bodyPr/>
          <a:lstStyle/>
          <a:p>
            <a:r>
              <a:rPr lang="en-GB" b="1" dirty="0"/>
              <a:t>Support vectors</a:t>
            </a:r>
          </a:p>
        </p:txBody>
      </p:sp>
      <p:sp>
        <p:nvSpPr>
          <p:cNvPr id="3" name="Content Placeholder 2">
            <a:extLst>
              <a:ext uri="{FF2B5EF4-FFF2-40B4-BE49-F238E27FC236}">
                <a16:creationId xmlns:a16="http://schemas.microsoft.com/office/drawing/2014/main" id="{31ED19E9-D742-4019-AAB0-282494F7F04E}"/>
              </a:ext>
            </a:extLst>
          </p:cNvPr>
          <p:cNvSpPr>
            <a:spLocks noGrp="1"/>
          </p:cNvSpPr>
          <p:nvPr>
            <p:ph sz="quarter" idx="13"/>
          </p:nvPr>
        </p:nvSpPr>
        <p:spPr/>
        <p:txBody>
          <a:bodyPr/>
          <a:lstStyle/>
          <a:p>
            <a:r>
              <a:rPr lang="en-GB" dirty="0"/>
              <a:t>Support vectors are data points that are closer to the hyperplane and influence the position and orientation of the hyperplane. Using these support vectors, we maximize the margin of the classifier. Deleting the support vectors will change the position of the hyperplane. These are the points that help us build our SVM.</a:t>
            </a:r>
          </a:p>
          <a:p>
            <a:endParaRPr lang="en-GB" dirty="0"/>
          </a:p>
        </p:txBody>
      </p:sp>
    </p:spTree>
    <p:extLst>
      <p:ext uri="{BB962C8B-B14F-4D97-AF65-F5344CB8AC3E}">
        <p14:creationId xmlns:p14="http://schemas.microsoft.com/office/powerpoint/2010/main" val="3128578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306B7-8AA0-47A3-B51F-DD569D7B2466}"/>
              </a:ext>
            </a:extLst>
          </p:cNvPr>
          <p:cNvSpPr>
            <a:spLocks noGrp="1"/>
          </p:cNvSpPr>
          <p:nvPr>
            <p:ph type="title"/>
          </p:nvPr>
        </p:nvSpPr>
        <p:spPr>
          <a:xfrm>
            <a:off x="368300" y="355600"/>
            <a:ext cx="11455400" cy="1524000"/>
          </a:xfrm>
        </p:spPr>
        <p:txBody>
          <a:bodyPr>
            <a:normAutofit/>
          </a:bodyPr>
          <a:lstStyle/>
          <a:p>
            <a:r>
              <a:rPr lang="en-GB" dirty="0"/>
              <a:t>Large Margin Intuition</a:t>
            </a:r>
            <a:br>
              <a:rPr lang="en-GB" b="1" dirty="0"/>
            </a:br>
            <a:endParaRPr lang="en-GB" dirty="0"/>
          </a:p>
        </p:txBody>
      </p:sp>
      <p:sp>
        <p:nvSpPr>
          <p:cNvPr id="3" name="Content Placeholder 2">
            <a:extLst>
              <a:ext uri="{FF2B5EF4-FFF2-40B4-BE49-F238E27FC236}">
                <a16:creationId xmlns:a16="http://schemas.microsoft.com/office/drawing/2014/main" id="{8EA1FE5A-4A56-420F-8BA9-9F576E1AB516}"/>
              </a:ext>
            </a:extLst>
          </p:cNvPr>
          <p:cNvSpPr>
            <a:spLocks noGrp="1"/>
          </p:cNvSpPr>
          <p:nvPr>
            <p:ph sz="quarter" idx="13"/>
          </p:nvPr>
        </p:nvSpPr>
        <p:spPr/>
        <p:txBody>
          <a:bodyPr/>
          <a:lstStyle/>
          <a:p>
            <a:r>
              <a:rPr lang="en-GB" sz="3200" dirty="0"/>
              <a:t>In logistic regression, we take the output of the linear function and squash the value within the range of [0,1] using the sigmoid function. If the squashed value is greater than a threshold value(0.5) we assign it a label 1, else we assign it a label 0. In SVM, we take the output of the linear function and if that output is greater than 1, we identify it with one class and if the output is -1, we identify is with another class. Since the threshold values are changed to 1 and -1 in SVM, we obtain this reinforcement range of values([-1,1]) which acts as margin.</a:t>
            </a:r>
          </a:p>
          <a:p>
            <a:endParaRPr lang="en-GB" dirty="0"/>
          </a:p>
        </p:txBody>
      </p:sp>
    </p:spTree>
    <p:extLst>
      <p:ext uri="{BB962C8B-B14F-4D97-AF65-F5344CB8AC3E}">
        <p14:creationId xmlns:p14="http://schemas.microsoft.com/office/powerpoint/2010/main" val="1483242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0E5C-EFC3-44BD-8BCE-E8EFE6B4D55D}"/>
              </a:ext>
            </a:extLst>
          </p:cNvPr>
          <p:cNvSpPr>
            <a:spLocks noGrp="1"/>
          </p:cNvSpPr>
          <p:nvPr>
            <p:ph type="title"/>
          </p:nvPr>
        </p:nvSpPr>
        <p:spPr/>
        <p:txBody>
          <a:bodyPr/>
          <a:lstStyle/>
          <a:p>
            <a:r>
              <a:rPr lang="en-GB" dirty="0"/>
              <a:t>Mathematical Explanation of Theory</a:t>
            </a:r>
          </a:p>
        </p:txBody>
      </p:sp>
      <p:sp>
        <p:nvSpPr>
          <p:cNvPr id="3" name="Content Placeholder 2">
            <a:extLst>
              <a:ext uri="{FF2B5EF4-FFF2-40B4-BE49-F238E27FC236}">
                <a16:creationId xmlns:a16="http://schemas.microsoft.com/office/drawing/2014/main" id="{7A9E7B19-1C4C-45F5-B394-41450EE50168}"/>
              </a:ext>
            </a:extLst>
          </p:cNvPr>
          <p:cNvSpPr>
            <a:spLocks noGrp="1"/>
          </p:cNvSpPr>
          <p:nvPr>
            <p:ph sz="quarter" idx="13"/>
          </p:nvPr>
        </p:nvSpPr>
        <p:spPr/>
        <p:txBody>
          <a:bodyPr/>
          <a:lstStyle/>
          <a:p>
            <a:pPr marL="0" indent="0">
              <a:buNone/>
            </a:pPr>
            <a:endParaRPr lang="en-GB" dirty="0"/>
          </a:p>
          <a:p>
            <a:pPr marL="0" indent="0">
              <a:buNone/>
            </a:pPr>
            <a:r>
              <a:rPr lang="en-GB" dirty="0"/>
              <a:t>Cost Function and Gradient Updates</a:t>
            </a:r>
          </a:p>
          <a:p>
            <a:pPr lvl="1"/>
            <a:r>
              <a:rPr lang="en-GB" dirty="0"/>
              <a:t>In the SVM algorithm, we are looking to maximize the margin between the data points and the hyperplane. The loss function that helps maximize the margin is hinge loss. </a:t>
            </a:r>
          </a:p>
          <a:p>
            <a:pPr lvl="1"/>
            <a:r>
              <a:rPr lang="en-GB" dirty="0"/>
              <a:t>Hinge loss function (function on left can be represented as a function on the right)</a:t>
            </a:r>
          </a:p>
          <a:p>
            <a:pPr lvl="1"/>
            <a:endParaRPr lang="en-GB" dirty="0"/>
          </a:p>
          <a:p>
            <a:pPr lvl="2"/>
            <a:endParaRPr lang="en-GB" dirty="0"/>
          </a:p>
          <a:p>
            <a:pPr lvl="1"/>
            <a:endParaRPr lang="en-GB" dirty="0"/>
          </a:p>
        </p:txBody>
      </p:sp>
      <p:pic>
        <p:nvPicPr>
          <p:cNvPr id="4" name="Picture 3" descr="Image for post">
            <a:extLst>
              <a:ext uri="{FF2B5EF4-FFF2-40B4-BE49-F238E27FC236}">
                <a16:creationId xmlns:a16="http://schemas.microsoft.com/office/drawing/2014/main" id="{AD1F68C0-26A3-49CE-8841-8CF915854A3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31018" y="3891308"/>
            <a:ext cx="5731510" cy="1102360"/>
          </a:xfrm>
          <a:prstGeom prst="rect">
            <a:avLst/>
          </a:prstGeom>
          <a:noFill/>
          <a:ln>
            <a:noFill/>
          </a:ln>
        </p:spPr>
      </p:pic>
      <p:pic>
        <p:nvPicPr>
          <p:cNvPr id="5" name="Picture 4">
            <a:extLst>
              <a:ext uri="{FF2B5EF4-FFF2-40B4-BE49-F238E27FC236}">
                <a16:creationId xmlns:a16="http://schemas.microsoft.com/office/drawing/2014/main" id="{C718A5F2-FB16-42A7-9A78-04D50194D418}"/>
              </a:ext>
            </a:extLst>
          </p:cNvPr>
          <p:cNvPicPr>
            <a:picLocks noChangeAspect="1"/>
          </p:cNvPicPr>
          <p:nvPr/>
        </p:nvPicPr>
        <p:blipFill>
          <a:blip r:embed="rId4"/>
          <a:stretch>
            <a:fillRect/>
          </a:stretch>
        </p:blipFill>
        <p:spPr>
          <a:xfrm>
            <a:off x="3231018" y="5029976"/>
            <a:ext cx="5730737" cy="551928"/>
          </a:xfrm>
          <a:prstGeom prst="rect">
            <a:avLst/>
          </a:prstGeom>
        </p:spPr>
      </p:pic>
    </p:spTree>
    <p:extLst>
      <p:ext uri="{BB962C8B-B14F-4D97-AF65-F5344CB8AC3E}">
        <p14:creationId xmlns:p14="http://schemas.microsoft.com/office/powerpoint/2010/main" val="111084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033B8-68F6-43E6-9C58-69FF83A4E558}"/>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3100"/>
              <a:t>After adding the regularization parameter, the cost functions looks as below.</a:t>
            </a:r>
          </a:p>
        </p:txBody>
      </p:sp>
      <p:sp>
        <p:nvSpPr>
          <p:cNvPr id="8" name="Rectangle 7">
            <a:extLst>
              <a:ext uri="{FF2B5EF4-FFF2-40B4-BE49-F238E27FC236}">
                <a16:creationId xmlns:a16="http://schemas.microsoft.com/office/drawing/2014/main" id="{C50E8544-7D2F-4A28-9055-A88B972DD66C}"/>
              </a:ext>
            </a:extLst>
          </p:cNvPr>
          <p:cNvSpPr/>
          <p:nvPr/>
        </p:nvSpPr>
        <p:spPr>
          <a:xfrm>
            <a:off x="6186619" y="547815"/>
            <a:ext cx="5178960" cy="1680519"/>
          </a:xfrm>
          <a:prstGeom prst="rect">
            <a:avLst/>
          </a:prstGeom>
        </p:spPr>
        <p:txBody>
          <a:bodyPr vert="horz" lIns="91440" tIns="45720" rIns="91440" bIns="45720" rtlCol="0" anchor="ctr">
            <a:normAutofit/>
          </a:bodyPr>
          <a:lstStyle/>
          <a:p>
            <a:pPr indent="-228600">
              <a:lnSpc>
                <a:spcPct val="90000"/>
              </a:lnSpc>
              <a:spcBef>
                <a:spcPts val="2400"/>
              </a:spcBef>
              <a:spcAft>
                <a:spcPts val="0"/>
              </a:spcAft>
              <a:buFont typeface="Arial" panose="020B0604020202020204" pitchFamily="34" charset="0"/>
              <a:buChar char="•"/>
            </a:pPr>
            <a:r>
              <a:rPr lang="en-US" sz="2000" spc="-5"/>
              <a:t>Now that we have the loss function, we take partial derivatives with respect to the weights to find the gradients. Using the gradients, we can update our weights.</a:t>
            </a:r>
            <a:endParaRPr lang="en-US" sz="2000">
              <a:effectLst/>
            </a:endParaRPr>
          </a:p>
        </p:txBody>
      </p:sp>
      <p:pic>
        <p:nvPicPr>
          <p:cNvPr id="10" name="Picture 9" descr="Text&#10;&#10;Description automatically generated">
            <a:extLst>
              <a:ext uri="{FF2B5EF4-FFF2-40B4-BE49-F238E27FC236}">
                <a16:creationId xmlns:a16="http://schemas.microsoft.com/office/drawing/2014/main" id="{6D00EE39-9085-4A4B-BD3D-C6C8C0588A0C}"/>
              </a:ext>
            </a:extLst>
          </p:cNvPr>
          <p:cNvPicPr>
            <a:picLocks noChangeAspect="1"/>
          </p:cNvPicPr>
          <p:nvPr/>
        </p:nvPicPr>
        <p:blipFill>
          <a:blip r:embed="rId2"/>
          <a:stretch>
            <a:fillRect/>
          </a:stretch>
        </p:blipFill>
        <p:spPr>
          <a:xfrm>
            <a:off x="838198" y="3534714"/>
            <a:ext cx="5167185" cy="1485566"/>
          </a:xfrm>
          <a:prstGeom prst="rect">
            <a:avLst/>
          </a:prstGeom>
        </p:spPr>
      </p:pic>
      <p:pic>
        <p:nvPicPr>
          <p:cNvPr id="7" name="Content Placeholder 6" descr="Diagram, schematic&#10;&#10;Description automatically generated">
            <a:extLst>
              <a:ext uri="{FF2B5EF4-FFF2-40B4-BE49-F238E27FC236}">
                <a16:creationId xmlns:a16="http://schemas.microsoft.com/office/drawing/2014/main" id="{52BF7FBC-F0B5-4366-BF77-EDF46107C03F}"/>
              </a:ext>
            </a:extLst>
          </p:cNvPr>
          <p:cNvPicPr>
            <a:picLocks noGrp="1" noChangeAspect="1"/>
          </p:cNvPicPr>
          <p:nvPr>
            <p:ph sz="quarter" idx="13"/>
          </p:nvPr>
        </p:nvPicPr>
        <p:blipFill>
          <a:blip r:embed="rId3"/>
          <a:stretch>
            <a:fillRect/>
          </a:stretch>
        </p:blipFill>
        <p:spPr>
          <a:xfrm>
            <a:off x="6198394" y="3725048"/>
            <a:ext cx="5167185" cy="1104897"/>
          </a:xfrm>
          <a:prstGeom prst="rect">
            <a:avLst/>
          </a:prstGeom>
        </p:spPr>
      </p:pic>
    </p:spTree>
    <p:extLst>
      <p:ext uri="{BB962C8B-B14F-4D97-AF65-F5344CB8AC3E}">
        <p14:creationId xmlns:p14="http://schemas.microsoft.com/office/powerpoint/2010/main" val="2428090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0BC95-9EFE-444B-B555-40AE340958A1}"/>
              </a:ext>
            </a:extLst>
          </p:cNvPr>
          <p:cNvSpPr>
            <a:spLocks noGrp="1"/>
          </p:cNvSpPr>
          <p:nvPr>
            <p:ph type="title"/>
          </p:nvPr>
        </p:nvSpPr>
        <p:spPr>
          <a:xfrm>
            <a:off x="370840" y="621792"/>
            <a:ext cx="11455400" cy="1066801"/>
          </a:xfrm>
        </p:spPr>
        <p:txBody>
          <a:bodyPr>
            <a:normAutofit fontScale="90000"/>
          </a:bodyPr>
          <a:lstStyle/>
          <a:p>
            <a:br>
              <a:rPr lang="en-GB" b="1" dirty="0"/>
            </a:br>
            <a:br>
              <a:rPr lang="en-GB" b="1" dirty="0"/>
            </a:br>
            <a:br>
              <a:rPr lang="en-GB" b="1" dirty="0"/>
            </a:br>
            <a:r>
              <a:rPr lang="en-GB" b="1" dirty="0"/>
              <a:t>Gradients</a:t>
            </a:r>
            <a:br>
              <a:rPr lang="en-GB" dirty="0"/>
            </a:br>
            <a:endParaRPr lang="en-GB" dirty="0"/>
          </a:p>
        </p:txBody>
      </p:sp>
      <p:sp>
        <p:nvSpPr>
          <p:cNvPr id="3" name="Content Placeholder 2">
            <a:extLst>
              <a:ext uri="{FF2B5EF4-FFF2-40B4-BE49-F238E27FC236}">
                <a16:creationId xmlns:a16="http://schemas.microsoft.com/office/drawing/2014/main" id="{5084004A-4EDA-4870-A96F-9F5B346638FC}"/>
              </a:ext>
            </a:extLst>
          </p:cNvPr>
          <p:cNvSpPr>
            <a:spLocks noGrp="1"/>
          </p:cNvSpPr>
          <p:nvPr>
            <p:ph sz="quarter" idx="13"/>
          </p:nvPr>
        </p:nvSpPr>
        <p:spPr/>
        <p:txBody>
          <a:bodyPr/>
          <a:lstStyle/>
          <a:p>
            <a:r>
              <a:rPr lang="en-GB" dirty="0"/>
              <a:t>When there is no misclassification, </a:t>
            </a:r>
            <a:r>
              <a:rPr lang="en-GB" dirty="0" err="1"/>
              <a:t>i.e</a:t>
            </a:r>
            <a:r>
              <a:rPr lang="en-GB" dirty="0"/>
              <a:t> our model correctly predicts the class of our data point, we only have to update the gradient from the regularization parameter.</a:t>
            </a:r>
          </a:p>
          <a:p>
            <a:endParaRPr lang="en-GB" dirty="0"/>
          </a:p>
          <a:p>
            <a:endParaRPr lang="en-GB" dirty="0"/>
          </a:p>
          <a:p>
            <a:r>
              <a:rPr lang="en-GB" dirty="0"/>
              <a:t>When there is a misclassification, </a:t>
            </a:r>
            <a:r>
              <a:rPr lang="en-GB" dirty="0" err="1"/>
              <a:t>i.e</a:t>
            </a:r>
            <a:r>
              <a:rPr lang="en-GB" dirty="0"/>
              <a:t> our model make a mistake on the prediction of the class of our data point, we include the loss along with the regularization parameter to perform gradient update.</a:t>
            </a:r>
          </a:p>
          <a:p>
            <a:endParaRPr lang="en-GB" dirty="0"/>
          </a:p>
          <a:p>
            <a:endParaRPr lang="en-GB" dirty="0"/>
          </a:p>
        </p:txBody>
      </p:sp>
      <p:pic>
        <p:nvPicPr>
          <p:cNvPr id="4" name="Picture 3">
            <a:extLst>
              <a:ext uri="{FF2B5EF4-FFF2-40B4-BE49-F238E27FC236}">
                <a16:creationId xmlns:a16="http://schemas.microsoft.com/office/drawing/2014/main" id="{22CFD160-E2D2-4204-98C0-6DF76B4CE1D0}"/>
              </a:ext>
            </a:extLst>
          </p:cNvPr>
          <p:cNvPicPr>
            <a:picLocks noChangeAspect="1"/>
          </p:cNvPicPr>
          <p:nvPr/>
        </p:nvPicPr>
        <p:blipFill>
          <a:blip r:embed="rId3"/>
          <a:stretch>
            <a:fillRect/>
          </a:stretch>
        </p:blipFill>
        <p:spPr>
          <a:xfrm>
            <a:off x="3200401" y="2610206"/>
            <a:ext cx="4969262" cy="1066801"/>
          </a:xfrm>
          <a:prstGeom prst="rect">
            <a:avLst/>
          </a:prstGeom>
        </p:spPr>
      </p:pic>
      <p:pic>
        <p:nvPicPr>
          <p:cNvPr id="5" name="Picture 4">
            <a:extLst>
              <a:ext uri="{FF2B5EF4-FFF2-40B4-BE49-F238E27FC236}">
                <a16:creationId xmlns:a16="http://schemas.microsoft.com/office/drawing/2014/main" id="{6AED194B-6C5A-4763-8B9C-6349613228B1}"/>
              </a:ext>
            </a:extLst>
          </p:cNvPr>
          <p:cNvPicPr>
            <a:picLocks noChangeAspect="1"/>
          </p:cNvPicPr>
          <p:nvPr/>
        </p:nvPicPr>
        <p:blipFill>
          <a:blip r:embed="rId4"/>
          <a:stretch>
            <a:fillRect/>
          </a:stretch>
        </p:blipFill>
        <p:spPr>
          <a:xfrm>
            <a:off x="3645743" y="5007794"/>
            <a:ext cx="4969262" cy="1299770"/>
          </a:xfrm>
          <a:prstGeom prst="rect">
            <a:avLst/>
          </a:prstGeom>
        </p:spPr>
      </p:pic>
    </p:spTree>
    <p:extLst>
      <p:ext uri="{BB962C8B-B14F-4D97-AF65-F5344CB8AC3E}">
        <p14:creationId xmlns:p14="http://schemas.microsoft.com/office/powerpoint/2010/main" val="2788817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1455-DF09-48F1-92DF-CC9360FB5C17}"/>
              </a:ext>
            </a:extLst>
          </p:cNvPr>
          <p:cNvSpPr>
            <a:spLocks noGrp="1"/>
          </p:cNvSpPr>
          <p:nvPr>
            <p:ph type="title"/>
          </p:nvPr>
        </p:nvSpPr>
        <p:spPr>
          <a:xfrm>
            <a:off x="368300" y="228601"/>
            <a:ext cx="11455400" cy="3354571"/>
          </a:xfrm>
        </p:spPr>
        <p:txBody>
          <a:bodyPr/>
          <a:lstStyle/>
          <a:p>
            <a:pPr algn="ctr"/>
            <a:r>
              <a:rPr lang="en-GB" dirty="0"/>
              <a:t>Break </a:t>
            </a:r>
          </a:p>
        </p:txBody>
      </p:sp>
    </p:spTree>
    <p:extLst>
      <p:ext uri="{BB962C8B-B14F-4D97-AF65-F5344CB8AC3E}">
        <p14:creationId xmlns:p14="http://schemas.microsoft.com/office/powerpoint/2010/main" val="3682378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5B5A7-DD8D-43A5-8EB3-1F6F2729D850}"/>
              </a:ext>
            </a:extLst>
          </p:cNvPr>
          <p:cNvSpPr>
            <a:spLocks noGrp="1"/>
          </p:cNvSpPr>
          <p:nvPr>
            <p:ph sz="quarter" idx="13"/>
          </p:nvPr>
        </p:nvSpPr>
        <p:spPr>
          <a:xfrm>
            <a:off x="482718" y="2130474"/>
            <a:ext cx="11460480" cy="1298526"/>
          </a:xfrm>
        </p:spPr>
        <p:txBody>
          <a:bodyPr>
            <a:normAutofit/>
          </a:bodyPr>
          <a:lstStyle/>
          <a:p>
            <a:pPr marL="0" indent="0" algn="ctr">
              <a:buNone/>
            </a:pPr>
            <a:r>
              <a:rPr lang="en-GB" sz="6600" dirty="0"/>
              <a:t>Discuss the group coursework</a:t>
            </a:r>
          </a:p>
        </p:txBody>
      </p:sp>
    </p:spTree>
    <p:extLst>
      <p:ext uri="{BB962C8B-B14F-4D97-AF65-F5344CB8AC3E}">
        <p14:creationId xmlns:p14="http://schemas.microsoft.com/office/powerpoint/2010/main" val="382717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Today’s Schedule</a:t>
            </a:r>
            <a:endParaRPr lang="en-GB"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716111298"/>
              </p:ext>
            </p:extLst>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547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A10E-5132-4C9D-9A18-BBF4D0F288EC}"/>
              </a:ext>
            </a:extLst>
          </p:cNvPr>
          <p:cNvSpPr>
            <a:spLocks noGrp="1"/>
          </p:cNvSpPr>
          <p:nvPr>
            <p:ph type="title"/>
          </p:nvPr>
        </p:nvSpPr>
        <p:spPr/>
        <p:txBody>
          <a:bodyPr/>
          <a:lstStyle/>
          <a:p>
            <a:r>
              <a:rPr lang="en-GB" dirty="0"/>
              <a:t>What is Support Vector Machine (SVM) learning?</a:t>
            </a:r>
          </a:p>
        </p:txBody>
      </p:sp>
      <p:sp>
        <p:nvSpPr>
          <p:cNvPr id="3" name="Content Placeholder 2">
            <a:extLst>
              <a:ext uri="{FF2B5EF4-FFF2-40B4-BE49-F238E27FC236}">
                <a16:creationId xmlns:a16="http://schemas.microsoft.com/office/drawing/2014/main" id="{C87E0CD9-5A1A-48DF-973D-224E45E49EDC}"/>
              </a:ext>
            </a:extLst>
          </p:cNvPr>
          <p:cNvSpPr>
            <a:spLocks noGrp="1"/>
          </p:cNvSpPr>
          <p:nvPr>
            <p:ph sz="quarter" idx="13"/>
          </p:nvPr>
        </p:nvSpPr>
        <p:spPr/>
        <p:txBody>
          <a:bodyPr>
            <a:normAutofit lnSpcReduction="10000"/>
          </a:bodyPr>
          <a:lstStyle/>
          <a:p>
            <a:pPr marL="0" indent="0">
              <a:buNone/>
            </a:pPr>
            <a:endParaRPr lang="en-GB" dirty="0"/>
          </a:p>
          <a:p>
            <a:pPr marL="0" indent="0">
              <a:buNone/>
            </a:pPr>
            <a:r>
              <a:rPr lang="en-GB" dirty="0"/>
              <a:t>Support vector machine is another simple algorithm. </a:t>
            </a:r>
          </a:p>
          <a:p>
            <a:pPr marL="0" indent="0">
              <a:buNone/>
            </a:pPr>
            <a:r>
              <a:rPr lang="en-GB" b="1" dirty="0"/>
              <a:t>Support Vector Machine</a:t>
            </a:r>
            <a:r>
              <a:rPr lang="en-GB" dirty="0"/>
              <a:t> (</a:t>
            </a:r>
            <a:r>
              <a:rPr lang="en-GB" b="1" dirty="0"/>
              <a:t>SVM</a:t>
            </a:r>
            <a:r>
              <a:rPr lang="en-GB" dirty="0"/>
              <a:t>) is a classification and regression technique that is particularly suitable for wide datasets. A wide dataset is one with a large number of predictors, such as might be encountered in the field of bioinformatics (the application of information technology to biochemical and biological data).</a:t>
            </a:r>
          </a:p>
          <a:p>
            <a:r>
              <a:rPr lang="en-GB" dirty="0"/>
              <a:t> </a:t>
            </a:r>
          </a:p>
          <a:p>
            <a:pPr marL="0" indent="0">
              <a:buNone/>
            </a:pPr>
            <a:r>
              <a:rPr lang="en-GB" dirty="0"/>
              <a:t>The objective of the support vector machine algorithm is to find a hyperplane in an N-dimensional space(N — the number of features) that distinctly classifies the data points.</a:t>
            </a:r>
          </a:p>
          <a:p>
            <a:pPr marL="0" indent="0">
              <a:buNone/>
            </a:pPr>
            <a:endParaRPr lang="en-GB" dirty="0"/>
          </a:p>
        </p:txBody>
      </p:sp>
    </p:spTree>
    <p:extLst>
      <p:ext uri="{BB962C8B-B14F-4D97-AF65-F5344CB8AC3E}">
        <p14:creationId xmlns:p14="http://schemas.microsoft.com/office/powerpoint/2010/main" val="1586985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2785A-3E86-4415-8816-D49ACFF1238A}"/>
              </a:ext>
            </a:extLst>
          </p:cNvPr>
          <p:cNvSpPr>
            <a:spLocks noGrp="1"/>
          </p:cNvSpPr>
          <p:nvPr>
            <p:ph type="title"/>
          </p:nvPr>
        </p:nvSpPr>
        <p:spPr/>
        <p:txBody>
          <a:bodyPr/>
          <a:lstStyle/>
          <a:p>
            <a:r>
              <a:rPr lang="en-GB" dirty="0"/>
              <a:t>Applications of SVM </a:t>
            </a:r>
          </a:p>
        </p:txBody>
      </p:sp>
      <p:pic>
        <p:nvPicPr>
          <p:cNvPr id="4" name="Content Placeholder 3">
            <a:extLst>
              <a:ext uri="{FF2B5EF4-FFF2-40B4-BE49-F238E27FC236}">
                <a16:creationId xmlns:a16="http://schemas.microsoft.com/office/drawing/2014/main" id="{EFE82C89-D9E1-48E2-BAF0-B541F6D75651}"/>
              </a:ext>
            </a:extLst>
          </p:cNvPr>
          <p:cNvPicPr>
            <a:picLocks noGrp="1" noChangeAspect="1"/>
          </p:cNvPicPr>
          <p:nvPr>
            <p:ph sz="quarter" idx="13"/>
          </p:nvPr>
        </p:nvPicPr>
        <p:blipFill rotWithShape="1">
          <a:blip r:embed="rId2"/>
          <a:srcRect l="8204" t="23616" r="41089" b="26559"/>
          <a:stretch/>
        </p:blipFill>
        <p:spPr>
          <a:xfrm>
            <a:off x="2870790" y="2551813"/>
            <a:ext cx="6847368" cy="3147237"/>
          </a:xfrm>
          <a:prstGeom prst="rect">
            <a:avLst/>
          </a:prstGeom>
        </p:spPr>
      </p:pic>
    </p:spTree>
    <p:extLst>
      <p:ext uri="{BB962C8B-B14F-4D97-AF65-F5344CB8AC3E}">
        <p14:creationId xmlns:p14="http://schemas.microsoft.com/office/powerpoint/2010/main" val="1169335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4C19-DCD3-4F19-8790-E0A3667D35D1}"/>
              </a:ext>
            </a:extLst>
          </p:cNvPr>
          <p:cNvSpPr>
            <a:spLocks noGrp="1"/>
          </p:cNvSpPr>
          <p:nvPr>
            <p:ph type="title"/>
          </p:nvPr>
        </p:nvSpPr>
        <p:spPr>
          <a:xfrm>
            <a:off x="368300" y="228600"/>
            <a:ext cx="11412574" cy="1600199"/>
          </a:xfrm>
        </p:spPr>
        <p:txBody>
          <a:bodyPr>
            <a:normAutofit/>
          </a:bodyPr>
          <a:lstStyle/>
          <a:p>
            <a:r>
              <a:rPr lang="en-GB" sz="2400" b="1" dirty="0"/>
              <a:t>LINEAR SUPPORT VECTOR MACHINES</a:t>
            </a:r>
            <a:br>
              <a:rPr lang="en-GB" sz="2400" dirty="0"/>
            </a:br>
            <a:r>
              <a:rPr lang="en-GB" sz="2400" dirty="0"/>
              <a:t>An example let's consider taking a walk in the park We come across a small animal what is it ? Cat or dog?? </a:t>
            </a:r>
            <a:br>
              <a:rPr lang="en-GB" sz="2400" dirty="0"/>
            </a:br>
            <a:r>
              <a:rPr lang="en-GB" sz="2400" dirty="0"/>
              <a:t>. </a:t>
            </a:r>
          </a:p>
        </p:txBody>
      </p:sp>
      <p:pic>
        <p:nvPicPr>
          <p:cNvPr id="4" name="Content Placeholder 3">
            <a:extLst>
              <a:ext uri="{FF2B5EF4-FFF2-40B4-BE49-F238E27FC236}">
                <a16:creationId xmlns:a16="http://schemas.microsoft.com/office/drawing/2014/main" id="{359FFFA2-0D65-4CC3-8728-D30229526B51}"/>
              </a:ext>
            </a:extLst>
          </p:cNvPr>
          <p:cNvPicPr>
            <a:picLocks noGrp="1" noChangeAspect="1"/>
          </p:cNvPicPr>
          <p:nvPr>
            <p:ph sz="quarter" idx="13"/>
          </p:nvPr>
        </p:nvPicPr>
        <p:blipFill rotWithShape="1">
          <a:blip r:embed="rId3"/>
          <a:srcRect l="2004" t="22954" r="41090" b="29646"/>
          <a:stretch/>
        </p:blipFill>
        <p:spPr>
          <a:xfrm>
            <a:off x="852377" y="2400595"/>
            <a:ext cx="4391246" cy="2387010"/>
          </a:xfrm>
          <a:prstGeom prst="rect">
            <a:avLst/>
          </a:prstGeom>
        </p:spPr>
      </p:pic>
      <p:pic>
        <p:nvPicPr>
          <p:cNvPr id="5" name="Picture 4">
            <a:extLst>
              <a:ext uri="{FF2B5EF4-FFF2-40B4-BE49-F238E27FC236}">
                <a16:creationId xmlns:a16="http://schemas.microsoft.com/office/drawing/2014/main" id="{0DB273F8-714D-421E-A961-5A72440FA52A}"/>
              </a:ext>
            </a:extLst>
          </p:cNvPr>
          <p:cNvPicPr>
            <a:picLocks noChangeAspect="1"/>
          </p:cNvPicPr>
          <p:nvPr/>
        </p:nvPicPr>
        <p:blipFill rotWithShape="1">
          <a:blip r:embed="rId4"/>
          <a:srcRect l="7430" t="28450" r="41149" b="36744"/>
          <a:stretch/>
        </p:blipFill>
        <p:spPr>
          <a:xfrm>
            <a:off x="5124894" y="2408273"/>
            <a:ext cx="5642345" cy="2387010"/>
          </a:xfrm>
          <a:prstGeom prst="rect">
            <a:avLst/>
          </a:prstGeom>
        </p:spPr>
      </p:pic>
      <p:sp>
        <p:nvSpPr>
          <p:cNvPr id="10" name="Freeform: Shape 9">
            <a:extLst>
              <a:ext uri="{FF2B5EF4-FFF2-40B4-BE49-F238E27FC236}">
                <a16:creationId xmlns:a16="http://schemas.microsoft.com/office/drawing/2014/main" id="{A7427C57-508C-4D45-A193-EA04185785A5}"/>
              </a:ext>
            </a:extLst>
          </p:cNvPr>
          <p:cNvSpPr/>
          <p:nvPr/>
        </p:nvSpPr>
        <p:spPr>
          <a:xfrm>
            <a:off x="2329707" y="3187609"/>
            <a:ext cx="527793" cy="660491"/>
          </a:xfrm>
          <a:custGeom>
            <a:avLst/>
            <a:gdLst>
              <a:gd name="connsiteX0" fmla="*/ 413493 w 527793"/>
              <a:gd name="connsiteY0" fmla="*/ 91 h 660491"/>
              <a:gd name="connsiteX1" fmla="*/ 349993 w 527793"/>
              <a:gd name="connsiteY1" fmla="*/ 50891 h 660491"/>
              <a:gd name="connsiteX2" fmla="*/ 311893 w 527793"/>
              <a:gd name="connsiteY2" fmla="*/ 88991 h 660491"/>
              <a:gd name="connsiteX3" fmla="*/ 235693 w 527793"/>
              <a:gd name="connsiteY3" fmla="*/ 139791 h 660491"/>
              <a:gd name="connsiteX4" fmla="*/ 210293 w 527793"/>
              <a:gd name="connsiteY4" fmla="*/ 177891 h 660491"/>
              <a:gd name="connsiteX5" fmla="*/ 172193 w 527793"/>
              <a:gd name="connsiteY5" fmla="*/ 203291 h 660491"/>
              <a:gd name="connsiteX6" fmla="*/ 121393 w 527793"/>
              <a:gd name="connsiteY6" fmla="*/ 279491 h 660491"/>
              <a:gd name="connsiteX7" fmla="*/ 95993 w 527793"/>
              <a:gd name="connsiteY7" fmla="*/ 317591 h 660491"/>
              <a:gd name="connsiteX8" fmla="*/ 83293 w 527793"/>
              <a:gd name="connsiteY8" fmla="*/ 355691 h 660491"/>
              <a:gd name="connsiteX9" fmla="*/ 32493 w 527793"/>
              <a:gd name="connsiteY9" fmla="*/ 431891 h 660491"/>
              <a:gd name="connsiteX10" fmla="*/ 19793 w 527793"/>
              <a:gd name="connsiteY10" fmla="*/ 495391 h 660491"/>
              <a:gd name="connsiteX11" fmla="*/ 19793 w 527793"/>
              <a:gd name="connsiteY11" fmla="*/ 635091 h 660491"/>
              <a:gd name="connsiteX12" fmla="*/ 57893 w 527793"/>
              <a:gd name="connsiteY12" fmla="*/ 660491 h 660491"/>
              <a:gd name="connsiteX13" fmla="*/ 222993 w 527793"/>
              <a:gd name="connsiteY13" fmla="*/ 647791 h 660491"/>
              <a:gd name="connsiteX14" fmla="*/ 261093 w 527793"/>
              <a:gd name="connsiteY14" fmla="*/ 609691 h 660491"/>
              <a:gd name="connsiteX15" fmla="*/ 299193 w 527793"/>
              <a:gd name="connsiteY15" fmla="*/ 596991 h 660491"/>
              <a:gd name="connsiteX16" fmla="*/ 362693 w 527793"/>
              <a:gd name="connsiteY16" fmla="*/ 533491 h 660491"/>
              <a:gd name="connsiteX17" fmla="*/ 388093 w 527793"/>
              <a:gd name="connsiteY17" fmla="*/ 495391 h 660491"/>
              <a:gd name="connsiteX18" fmla="*/ 451593 w 527793"/>
              <a:gd name="connsiteY18" fmla="*/ 419191 h 660491"/>
              <a:gd name="connsiteX19" fmla="*/ 489693 w 527793"/>
              <a:gd name="connsiteY19" fmla="*/ 292191 h 660491"/>
              <a:gd name="connsiteX20" fmla="*/ 527793 w 527793"/>
              <a:gd name="connsiteY20" fmla="*/ 254091 h 660491"/>
              <a:gd name="connsiteX21" fmla="*/ 515093 w 527793"/>
              <a:gd name="connsiteY21" fmla="*/ 101691 h 660491"/>
              <a:gd name="connsiteX22" fmla="*/ 476993 w 527793"/>
              <a:gd name="connsiteY22" fmla="*/ 63591 h 660491"/>
              <a:gd name="connsiteX23" fmla="*/ 413493 w 527793"/>
              <a:gd name="connsiteY23" fmla="*/ 91 h 66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7793" h="660491">
                <a:moveTo>
                  <a:pt x="413493" y="91"/>
                </a:moveTo>
                <a:cubicBezTo>
                  <a:pt x="392326" y="-2026"/>
                  <a:pt x="370393" y="33041"/>
                  <a:pt x="349993" y="50891"/>
                </a:cubicBezTo>
                <a:cubicBezTo>
                  <a:pt x="336476" y="62718"/>
                  <a:pt x="326070" y="77964"/>
                  <a:pt x="311893" y="88991"/>
                </a:cubicBezTo>
                <a:cubicBezTo>
                  <a:pt x="287796" y="107733"/>
                  <a:pt x="235693" y="139791"/>
                  <a:pt x="235693" y="139791"/>
                </a:cubicBezTo>
                <a:cubicBezTo>
                  <a:pt x="227226" y="152491"/>
                  <a:pt x="221086" y="167098"/>
                  <a:pt x="210293" y="177891"/>
                </a:cubicBezTo>
                <a:cubicBezTo>
                  <a:pt x="199500" y="188684"/>
                  <a:pt x="182244" y="191804"/>
                  <a:pt x="172193" y="203291"/>
                </a:cubicBezTo>
                <a:cubicBezTo>
                  <a:pt x="152091" y="226265"/>
                  <a:pt x="138326" y="254091"/>
                  <a:pt x="121393" y="279491"/>
                </a:cubicBezTo>
                <a:cubicBezTo>
                  <a:pt x="112926" y="292191"/>
                  <a:pt x="100820" y="303111"/>
                  <a:pt x="95993" y="317591"/>
                </a:cubicBezTo>
                <a:cubicBezTo>
                  <a:pt x="91760" y="330291"/>
                  <a:pt x="89794" y="343989"/>
                  <a:pt x="83293" y="355691"/>
                </a:cubicBezTo>
                <a:cubicBezTo>
                  <a:pt x="68468" y="382376"/>
                  <a:pt x="32493" y="431891"/>
                  <a:pt x="32493" y="431891"/>
                </a:cubicBezTo>
                <a:cubicBezTo>
                  <a:pt x="28260" y="453058"/>
                  <a:pt x="25028" y="474450"/>
                  <a:pt x="19793" y="495391"/>
                </a:cubicBezTo>
                <a:cubicBezTo>
                  <a:pt x="4680" y="555841"/>
                  <a:pt x="-15933" y="545775"/>
                  <a:pt x="19793" y="635091"/>
                </a:cubicBezTo>
                <a:cubicBezTo>
                  <a:pt x="25462" y="649263"/>
                  <a:pt x="45193" y="652024"/>
                  <a:pt x="57893" y="660491"/>
                </a:cubicBezTo>
                <a:cubicBezTo>
                  <a:pt x="112926" y="656258"/>
                  <a:pt x="169445" y="661178"/>
                  <a:pt x="222993" y="647791"/>
                </a:cubicBezTo>
                <a:cubicBezTo>
                  <a:pt x="240417" y="643435"/>
                  <a:pt x="246149" y="619654"/>
                  <a:pt x="261093" y="609691"/>
                </a:cubicBezTo>
                <a:cubicBezTo>
                  <a:pt x="272232" y="602265"/>
                  <a:pt x="286493" y="601224"/>
                  <a:pt x="299193" y="596991"/>
                </a:cubicBezTo>
                <a:cubicBezTo>
                  <a:pt x="366926" y="495391"/>
                  <a:pt x="278026" y="618158"/>
                  <a:pt x="362693" y="533491"/>
                </a:cubicBezTo>
                <a:cubicBezTo>
                  <a:pt x="373486" y="522698"/>
                  <a:pt x="378322" y="507117"/>
                  <a:pt x="388093" y="495391"/>
                </a:cubicBezTo>
                <a:cubicBezTo>
                  <a:pt x="469581" y="397605"/>
                  <a:pt x="388530" y="513786"/>
                  <a:pt x="451593" y="419191"/>
                </a:cubicBezTo>
                <a:cubicBezTo>
                  <a:pt x="457349" y="396169"/>
                  <a:pt x="479386" y="302498"/>
                  <a:pt x="489693" y="292191"/>
                </a:cubicBezTo>
                <a:lnTo>
                  <a:pt x="527793" y="254091"/>
                </a:lnTo>
                <a:cubicBezTo>
                  <a:pt x="523560" y="203291"/>
                  <a:pt x="528228" y="150946"/>
                  <a:pt x="515093" y="101691"/>
                </a:cubicBezTo>
                <a:cubicBezTo>
                  <a:pt x="510465" y="84337"/>
                  <a:pt x="488491" y="77389"/>
                  <a:pt x="476993" y="63591"/>
                </a:cubicBezTo>
                <a:cubicBezTo>
                  <a:pt x="457836" y="40603"/>
                  <a:pt x="434660" y="2208"/>
                  <a:pt x="413493" y="91"/>
                </a:cubicBezTo>
                <a:close/>
              </a:path>
            </a:pathLst>
          </a:cu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 name="Oval 11">
            <a:extLst>
              <a:ext uri="{FF2B5EF4-FFF2-40B4-BE49-F238E27FC236}">
                <a16:creationId xmlns:a16="http://schemas.microsoft.com/office/drawing/2014/main" id="{C0354166-B6BC-48FF-B63C-437FC2D171D9}"/>
              </a:ext>
            </a:extLst>
          </p:cNvPr>
          <p:cNvSpPr/>
          <p:nvPr/>
        </p:nvSpPr>
        <p:spPr>
          <a:xfrm>
            <a:off x="2768600" y="3594100"/>
            <a:ext cx="330200" cy="355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A77F611E-CD5D-4973-B8A8-52A60C937476}"/>
              </a:ext>
            </a:extLst>
          </p:cNvPr>
          <p:cNvSpPr/>
          <p:nvPr/>
        </p:nvSpPr>
        <p:spPr>
          <a:xfrm>
            <a:off x="822251" y="5201774"/>
            <a:ext cx="8576930" cy="1200329"/>
          </a:xfrm>
          <a:prstGeom prst="rect">
            <a:avLst/>
          </a:prstGeom>
        </p:spPr>
        <p:txBody>
          <a:bodyPr wrap="square">
            <a:spAutoFit/>
          </a:bodyPr>
          <a:lstStyle/>
          <a:p>
            <a:r>
              <a:rPr lang="en-GB" dirty="0"/>
              <a:t>Support vectors are data points which the margin pushes up against and which  are close to the opposing class and used as boundaries</a:t>
            </a:r>
          </a:p>
          <a:p>
            <a:r>
              <a:rPr lang="en-GB" dirty="0"/>
              <a:t>To set the extremes so we can clearly set the boundaries we define D+ and D- and margins of separating Hyperplane  = D+ plus D-.</a:t>
            </a:r>
          </a:p>
        </p:txBody>
      </p:sp>
    </p:spTree>
    <p:extLst>
      <p:ext uri="{BB962C8B-B14F-4D97-AF65-F5344CB8AC3E}">
        <p14:creationId xmlns:p14="http://schemas.microsoft.com/office/powerpoint/2010/main" val="590473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6EFF9-66BC-4E17-8505-FCCD080DF5FF}"/>
              </a:ext>
            </a:extLst>
          </p:cNvPr>
          <p:cNvSpPr>
            <a:spLocks noGrp="1"/>
          </p:cNvSpPr>
          <p:nvPr>
            <p:ph type="title"/>
          </p:nvPr>
        </p:nvSpPr>
        <p:spPr>
          <a:xfrm>
            <a:off x="368300" y="228601"/>
            <a:ext cx="11455400" cy="1940441"/>
          </a:xfrm>
        </p:spPr>
        <p:txBody>
          <a:bodyPr>
            <a:normAutofit/>
          </a:bodyPr>
          <a:lstStyle/>
          <a:p>
            <a:r>
              <a:rPr lang="en-GB" dirty="0"/>
              <a:t>Non- linear SVM</a:t>
            </a:r>
            <a:br>
              <a:rPr lang="en-GB" dirty="0"/>
            </a:br>
            <a:r>
              <a:rPr lang="en-GB" dirty="0"/>
              <a:t>Convert  1 dimensional to 2 dimensional function so we can separate the data</a:t>
            </a:r>
          </a:p>
        </p:txBody>
      </p:sp>
      <p:pic>
        <p:nvPicPr>
          <p:cNvPr id="4" name="Content Placeholder 3">
            <a:extLst>
              <a:ext uri="{FF2B5EF4-FFF2-40B4-BE49-F238E27FC236}">
                <a16:creationId xmlns:a16="http://schemas.microsoft.com/office/drawing/2014/main" id="{487005F3-B9C3-4BCA-84A4-B75BC8CFBE12}"/>
              </a:ext>
            </a:extLst>
          </p:cNvPr>
          <p:cNvPicPr>
            <a:picLocks noGrp="1" noChangeAspect="1"/>
          </p:cNvPicPr>
          <p:nvPr>
            <p:ph sz="quarter" idx="13"/>
          </p:nvPr>
        </p:nvPicPr>
        <p:blipFill rotWithShape="1">
          <a:blip r:embed="rId3"/>
          <a:srcRect l="9582" t="24497" r="46325" b="40229"/>
          <a:stretch/>
        </p:blipFill>
        <p:spPr>
          <a:xfrm>
            <a:off x="1722474" y="2594344"/>
            <a:ext cx="4657061" cy="2551814"/>
          </a:xfrm>
          <a:prstGeom prst="rect">
            <a:avLst/>
          </a:prstGeom>
        </p:spPr>
      </p:pic>
      <p:pic>
        <p:nvPicPr>
          <p:cNvPr id="5" name="Picture 4">
            <a:extLst>
              <a:ext uri="{FF2B5EF4-FFF2-40B4-BE49-F238E27FC236}">
                <a16:creationId xmlns:a16="http://schemas.microsoft.com/office/drawing/2014/main" id="{ADE71401-4837-452C-8889-D5E167B0AE84}"/>
              </a:ext>
            </a:extLst>
          </p:cNvPr>
          <p:cNvPicPr>
            <a:picLocks noChangeAspect="1"/>
          </p:cNvPicPr>
          <p:nvPr/>
        </p:nvPicPr>
        <p:blipFill rotWithShape="1">
          <a:blip r:embed="rId4"/>
          <a:srcRect l="8592" t="26666" r="48966" b="36124"/>
          <a:stretch/>
        </p:blipFill>
        <p:spPr>
          <a:xfrm>
            <a:off x="6592185" y="2594344"/>
            <a:ext cx="4657062" cy="2551814"/>
          </a:xfrm>
          <a:prstGeom prst="rect">
            <a:avLst/>
          </a:prstGeom>
        </p:spPr>
      </p:pic>
    </p:spTree>
    <p:extLst>
      <p:ext uri="{BB962C8B-B14F-4D97-AF65-F5344CB8AC3E}">
        <p14:creationId xmlns:p14="http://schemas.microsoft.com/office/powerpoint/2010/main" val="421448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5514-4C85-4306-8AF7-5C9DB78403B5}"/>
              </a:ext>
            </a:extLst>
          </p:cNvPr>
          <p:cNvSpPr>
            <a:spLocks noGrp="1"/>
          </p:cNvSpPr>
          <p:nvPr>
            <p:ph type="title"/>
          </p:nvPr>
        </p:nvSpPr>
        <p:spPr>
          <a:xfrm>
            <a:off x="368300" y="382772"/>
            <a:ext cx="11455400" cy="1743740"/>
          </a:xfrm>
        </p:spPr>
        <p:txBody>
          <a:bodyPr>
            <a:normAutofit/>
          </a:bodyPr>
          <a:lstStyle/>
          <a:p>
            <a:r>
              <a:rPr lang="en-GB" sz="3200" b="1" dirty="0"/>
              <a:t>SVM Kernel Functions, Basically transforms non linear space into a linear space</a:t>
            </a:r>
            <a:br>
              <a:rPr lang="en-GB" b="1" dirty="0"/>
            </a:br>
            <a:endParaRPr lang="en-GB" b="1" dirty="0"/>
          </a:p>
        </p:txBody>
      </p:sp>
      <p:sp>
        <p:nvSpPr>
          <p:cNvPr id="3" name="Content Placeholder 2">
            <a:extLst>
              <a:ext uri="{FF2B5EF4-FFF2-40B4-BE49-F238E27FC236}">
                <a16:creationId xmlns:a16="http://schemas.microsoft.com/office/drawing/2014/main" id="{EB29A28D-7371-4795-BC0B-F16238CE9356}"/>
              </a:ext>
            </a:extLst>
          </p:cNvPr>
          <p:cNvSpPr>
            <a:spLocks noGrp="1"/>
          </p:cNvSpPr>
          <p:nvPr>
            <p:ph sz="quarter" idx="13"/>
          </p:nvPr>
        </p:nvSpPr>
        <p:spPr>
          <a:xfrm>
            <a:off x="365760" y="1679944"/>
            <a:ext cx="11460480" cy="4556264"/>
          </a:xfrm>
        </p:spPr>
        <p:txBody>
          <a:bodyPr/>
          <a:lstStyle/>
          <a:p>
            <a:r>
              <a:rPr lang="en-GB" dirty="0"/>
              <a:t>SVM algorithms use a set of mathematical functions that are defined as the kernel. The function of kernel is to take data as input and transform it into the required form. Different SVM algorithms use different types of kernel functions. These functions can be different types. For example</a:t>
            </a:r>
            <a:r>
              <a:rPr lang="en-GB" b="1" i="1" dirty="0"/>
              <a:t> linear, nonlinear, polynomial, radial basis function (RBF), and sigmoid.</a:t>
            </a:r>
            <a:endParaRPr lang="en-GB" dirty="0"/>
          </a:p>
        </p:txBody>
      </p:sp>
      <p:pic>
        <p:nvPicPr>
          <p:cNvPr id="4" name="Picture 3">
            <a:extLst>
              <a:ext uri="{FF2B5EF4-FFF2-40B4-BE49-F238E27FC236}">
                <a16:creationId xmlns:a16="http://schemas.microsoft.com/office/drawing/2014/main" id="{E73AED81-9696-43F7-B410-8D542D967C49}"/>
              </a:ext>
            </a:extLst>
          </p:cNvPr>
          <p:cNvPicPr>
            <a:picLocks noChangeAspect="1"/>
          </p:cNvPicPr>
          <p:nvPr/>
        </p:nvPicPr>
        <p:blipFill rotWithShape="1">
          <a:blip r:embed="rId2"/>
          <a:srcRect l="9948" t="27287" r="43540" b="35194"/>
          <a:stretch/>
        </p:blipFill>
        <p:spPr>
          <a:xfrm>
            <a:off x="2062715" y="3663129"/>
            <a:ext cx="5103629" cy="2573079"/>
          </a:xfrm>
          <a:prstGeom prst="rect">
            <a:avLst/>
          </a:prstGeom>
        </p:spPr>
      </p:pic>
    </p:spTree>
    <p:extLst>
      <p:ext uri="{BB962C8B-B14F-4D97-AF65-F5344CB8AC3E}">
        <p14:creationId xmlns:p14="http://schemas.microsoft.com/office/powerpoint/2010/main" val="135205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76BDF-0B3A-4768-9BCE-E41153F5B150}"/>
              </a:ext>
            </a:extLst>
          </p:cNvPr>
          <p:cNvSpPr>
            <a:spLocks noGrp="1"/>
          </p:cNvSpPr>
          <p:nvPr>
            <p:ph type="title"/>
          </p:nvPr>
        </p:nvSpPr>
        <p:spPr/>
        <p:txBody>
          <a:bodyPr/>
          <a:lstStyle/>
          <a:p>
            <a:r>
              <a:rPr lang="en-GB" dirty="0"/>
              <a:t>Advantages and Disadvantages  </a:t>
            </a:r>
          </a:p>
        </p:txBody>
      </p:sp>
      <p:pic>
        <p:nvPicPr>
          <p:cNvPr id="4" name="Content Placeholder 3">
            <a:extLst>
              <a:ext uri="{FF2B5EF4-FFF2-40B4-BE49-F238E27FC236}">
                <a16:creationId xmlns:a16="http://schemas.microsoft.com/office/drawing/2014/main" id="{34B2EE2D-CA04-4907-9F32-A460D855366F}"/>
              </a:ext>
            </a:extLst>
          </p:cNvPr>
          <p:cNvPicPr>
            <a:picLocks noGrp="1" noChangeAspect="1"/>
          </p:cNvPicPr>
          <p:nvPr>
            <p:ph sz="quarter" idx="13"/>
          </p:nvPr>
        </p:nvPicPr>
        <p:blipFill rotWithShape="1">
          <a:blip r:embed="rId3"/>
          <a:srcRect l="3243" t="23175" r="47153" b="27154"/>
          <a:stretch/>
        </p:blipFill>
        <p:spPr>
          <a:xfrm>
            <a:off x="581249" y="1913860"/>
            <a:ext cx="4883886" cy="3593805"/>
          </a:xfrm>
          <a:prstGeom prst="rect">
            <a:avLst/>
          </a:prstGeom>
        </p:spPr>
      </p:pic>
      <p:pic>
        <p:nvPicPr>
          <p:cNvPr id="5" name="Picture 4">
            <a:extLst>
              <a:ext uri="{FF2B5EF4-FFF2-40B4-BE49-F238E27FC236}">
                <a16:creationId xmlns:a16="http://schemas.microsoft.com/office/drawing/2014/main" id="{364D826E-7E11-4CBE-B874-1B9C5E68A1ED}"/>
              </a:ext>
            </a:extLst>
          </p:cNvPr>
          <p:cNvPicPr>
            <a:picLocks noChangeAspect="1"/>
          </p:cNvPicPr>
          <p:nvPr/>
        </p:nvPicPr>
        <p:blipFill rotWithShape="1">
          <a:blip r:embed="rId4"/>
          <a:srcRect l="2972" t="23566" r="43346" b="30957"/>
          <a:stretch/>
        </p:blipFill>
        <p:spPr>
          <a:xfrm>
            <a:off x="5720315" y="1956390"/>
            <a:ext cx="5890437" cy="3593805"/>
          </a:xfrm>
          <a:prstGeom prst="rect">
            <a:avLst/>
          </a:prstGeom>
        </p:spPr>
      </p:pic>
    </p:spTree>
    <p:extLst>
      <p:ext uri="{BB962C8B-B14F-4D97-AF65-F5344CB8AC3E}">
        <p14:creationId xmlns:p14="http://schemas.microsoft.com/office/powerpoint/2010/main" val="310259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A10E-5132-4C9D-9A18-BBF4D0F288EC}"/>
              </a:ext>
            </a:extLst>
          </p:cNvPr>
          <p:cNvSpPr>
            <a:spLocks noGrp="1"/>
          </p:cNvSpPr>
          <p:nvPr>
            <p:ph type="title"/>
          </p:nvPr>
        </p:nvSpPr>
        <p:spPr/>
        <p:txBody>
          <a:bodyPr/>
          <a:lstStyle/>
          <a:p>
            <a:r>
              <a:rPr lang="en-GB" dirty="0"/>
              <a:t>What is Support Vector Machine (SVM) learning?</a:t>
            </a:r>
          </a:p>
        </p:txBody>
      </p:sp>
      <p:sp>
        <p:nvSpPr>
          <p:cNvPr id="3" name="Content Placeholder 2">
            <a:extLst>
              <a:ext uri="{FF2B5EF4-FFF2-40B4-BE49-F238E27FC236}">
                <a16:creationId xmlns:a16="http://schemas.microsoft.com/office/drawing/2014/main" id="{C87E0CD9-5A1A-48DF-973D-224E45E49EDC}"/>
              </a:ext>
            </a:extLst>
          </p:cNvPr>
          <p:cNvSpPr>
            <a:spLocks noGrp="1"/>
          </p:cNvSpPr>
          <p:nvPr>
            <p:ph sz="quarter" idx="13"/>
          </p:nvPr>
        </p:nvSpPr>
        <p:spPr/>
        <p:txBody>
          <a:bodyPr>
            <a:normAutofit lnSpcReduction="10000"/>
          </a:bodyPr>
          <a:lstStyle/>
          <a:p>
            <a:pPr marL="0" indent="0">
              <a:buNone/>
            </a:pPr>
            <a:endParaRPr lang="en-GB" dirty="0"/>
          </a:p>
          <a:p>
            <a:pPr marL="0" indent="0">
              <a:buNone/>
            </a:pPr>
            <a:r>
              <a:rPr lang="en-GB" dirty="0"/>
              <a:t>Support vector machine is another simple algorithm. </a:t>
            </a:r>
          </a:p>
          <a:p>
            <a:pPr marL="0" indent="0">
              <a:buNone/>
            </a:pPr>
            <a:r>
              <a:rPr lang="en-GB" b="1" dirty="0"/>
              <a:t>Support Vector Machine</a:t>
            </a:r>
            <a:r>
              <a:rPr lang="en-GB" dirty="0"/>
              <a:t> (</a:t>
            </a:r>
            <a:r>
              <a:rPr lang="en-GB" b="1" dirty="0"/>
              <a:t>SVM</a:t>
            </a:r>
            <a:r>
              <a:rPr lang="en-GB" dirty="0"/>
              <a:t>) is a classification and regression technique that is particularly suitable for wide datasets. A wide dataset is one with a large number of predictors, such as might be encountered in the field of bioinformatics (the application of information technology to biochemical and biological data).</a:t>
            </a:r>
          </a:p>
          <a:p>
            <a:r>
              <a:rPr lang="en-GB" dirty="0"/>
              <a:t> </a:t>
            </a:r>
          </a:p>
          <a:p>
            <a:pPr marL="0" indent="0">
              <a:buNone/>
            </a:pPr>
            <a:r>
              <a:rPr lang="en-GB" dirty="0"/>
              <a:t>The objective of the support vector machine algorithm is to find a hyperplane in an N-dimensional space(N — the number of features) that distinctly classifies the data points.</a:t>
            </a:r>
          </a:p>
          <a:p>
            <a:pPr marL="0" indent="0">
              <a:buNone/>
            </a:pPr>
            <a:endParaRPr lang="en-GB" dirty="0"/>
          </a:p>
        </p:txBody>
      </p:sp>
    </p:spTree>
    <p:extLst>
      <p:ext uri="{BB962C8B-B14F-4D97-AF65-F5344CB8AC3E}">
        <p14:creationId xmlns:p14="http://schemas.microsoft.com/office/powerpoint/2010/main" val="3180546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882</Words>
  <Application>Microsoft Office PowerPoint</Application>
  <PresentationFormat>Widescreen</PresentationFormat>
  <Paragraphs>68</Paragraphs>
  <Slides>18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PowerPoint Presentation</vt:lpstr>
      <vt:lpstr>Today’s Schedule</vt:lpstr>
      <vt:lpstr>What is Support Vector Machine (SVM) learning?</vt:lpstr>
      <vt:lpstr>Applications of SVM </vt:lpstr>
      <vt:lpstr>LINEAR SUPPORT VECTOR MACHINES An example let's consider taking a walk in the park We come across a small animal what is it ? Cat or dog??  . </vt:lpstr>
      <vt:lpstr>Non- linear SVM Convert  1 dimensional to 2 dimensional function so we can separate the data</vt:lpstr>
      <vt:lpstr>SVM Kernel Functions, Basically transforms non linear space into a linear space </vt:lpstr>
      <vt:lpstr>Advantages and Disadvantages  </vt:lpstr>
      <vt:lpstr>What is Support Vector Machine (SVM) learning?</vt:lpstr>
      <vt:lpstr>Possible hyperplanes </vt:lpstr>
      <vt:lpstr>Hyperplanes and Support Vectors Hyperplanes are decision boundaries that help classify the data points.</vt:lpstr>
      <vt:lpstr>Support vectors</vt:lpstr>
      <vt:lpstr>Large Margin Intuition </vt:lpstr>
      <vt:lpstr>Mathematical Explanation of Theory</vt:lpstr>
      <vt:lpstr>After adding the regularization parameter, the cost functions looks as below.</vt:lpstr>
      <vt:lpstr>   Gradients </vt:lpstr>
      <vt:lpstr>Break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Thapar</dc:creator>
  <cp:lastModifiedBy>Ann Thapar</cp:lastModifiedBy>
  <cp:revision>12</cp:revision>
  <dcterms:created xsi:type="dcterms:W3CDTF">2020-12-01T10:52:10Z</dcterms:created>
  <dcterms:modified xsi:type="dcterms:W3CDTF">2021-11-28T21:49:08Z</dcterms:modified>
</cp:coreProperties>
</file>